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73" r:id="rId6"/>
    <p:sldId id="277" r:id="rId7"/>
    <p:sldId id="278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67" r:id="rId16"/>
    <p:sldId id="279" r:id="rId17"/>
    <p:sldId id="258" r:id="rId18"/>
    <p:sldId id="259" r:id="rId19"/>
    <p:sldId id="281" r:id="rId20"/>
    <p:sldId id="282" r:id="rId21"/>
    <p:sldId id="260" r:id="rId22"/>
    <p:sldId id="261" r:id="rId23"/>
    <p:sldId id="262" r:id="rId24"/>
    <p:sldId id="263" r:id="rId25"/>
    <p:sldId id="264" r:id="rId26"/>
    <p:sldId id="266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OCF\modositott_OCF\szgk_matricas_szamolas_szegedr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OCF\modositott_OCF\szgk_matricas_szamolas_szegedr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OCF\modositott_OCF\szgk_matricas_szamolas_szegedr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CF\OCF\szgk%20toll-free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r\OCF\ELTE\ELTE%20konferencia\videk_szamolas_eltere.xls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r\OCF\ELTE\ELTE%20konferencia\videk_szamolas_eltere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lang="hu-HU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u="none" strike="noStrike" kern="1200" baseline="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A megyei jogú városok 1000 főre jutó napi átlagos tehergépkocsi kibocsátása 2008-ban</a:t>
            </a:r>
          </a:p>
        </c:rich>
      </c:tx>
      <c:layout>
        <c:manualLayout>
          <c:xMode val="edge"/>
          <c:yMode val="edge"/>
          <c:x val="0.1585765192268957"/>
          <c:y val="1.713682617423912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Munka2!$F$4:$F$5</c:f>
              <c:strCache>
                <c:ptCount val="1"/>
                <c:pt idx="0">
                  <c:v>2008-2009 1000 főre jutó napi átlagos tehergépkocsi kibocsátás</c:v>
                </c:pt>
              </c:strCache>
            </c:strRef>
          </c:tx>
          <c:cat>
            <c:strRef>
              <c:f>Munka2!$E$6:$E$30</c:f>
              <c:strCache>
                <c:ptCount val="25"/>
                <c:pt idx="0">
                  <c:v>Sopron </c:v>
                </c:pt>
                <c:pt idx="1">
                  <c:v>Debrecen </c:v>
                </c:pt>
                <c:pt idx="2">
                  <c:v>Szeged       </c:v>
                </c:pt>
                <c:pt idx="3">
                  <c:v>Érd         </c:v>
                </c:pt>
                <c:pt idx="4">
                  <c:v>Eger </c:v>
                </c:pt>
                <c:pt idx="5">
                  <c:v>Nagykanizsa</c:v>
                </c:pt>
                <c:pt idx="6">
                  <c:v>Miskolc</c:v>
                </c:pt>
                <c:pt idx="7">
                  <c:v>Pécs           </c:v>
                </c:pt>
                <c:pt idx="8">
                  <c:v>Nyíregyháza </c:v>
                </c:pt>
                <c:pt idx="9">
                  <c:v>Tatabánya</c:v>
                </c:pt>
                <c:pt idx="10">
                  <c:v>Kaposvár      </c:v>
                </c:pt>
                <c:pt idx="11">
                  <c:v>Hm.vásárhely</c:v>
                </c:pt>
                <c:pt idx="12">
                  <c:v>Salgótarján </c:v>
                </c:pt>
                <c:pt idx="13">
                  <c:v>Átlag</c:v>
                </c:pt>
                <c:pt idx="14">
                  <c:v>Kecskemét</c:v>
                </c:pt>
                <c:pt idx="15">
                  <c:v>Szolnok            </c:v>
                </c:pt>
                <c:pt idx="16">
                  <c:v>Szombathely </c:v>
                </c:pt>
                <c:pt idx="17">
                  <c:v>Győr        </c:v>
                </c:pt>
                <c:pt idx="18">
                  <c:v>Zalaegerszeg</c:v>
                </c:pt>
                <c:pt idx="19">
                  <c:v>Szekszárd</c:v>
                </c:pt>
                <c:pt idx="20">
                  <c:v>Békéscsaba</c:v>
                </c:pt>
                <c:pt idx="21">
                  <c:v>Székesfehérvár  </c:v>
                </c:pt>
                <c:pt idx="22">
                  <c:v>Budapest</c:v>
                </c:pt>
                <c:pt idx="23">
                  <c:v>Veszprém</c:v>
                </c:pt>
                <c:pt idx="24">
                  <c:v>Dunaújváros  </c:v>
                </c:pt>
              </c:strCache>
            </c:strRef>
          </c:cat>
          <c:val>
            <c:numRef>
              <c:f>Munka2!$F$6:$F$30</c:f>
              <c:numCache>
                <c:formatCode>0.00</c:formatCode>
                <c:ptCount val="25"/>
                <c:pt idx="0">
                  <c:v>6.6061386272782672</c:v>
                </c:pt>
                <c:pt idx="1">
                  <c:v>7.0166080737059042</c:v>
                </c:pt>
                <c:pt idx="2">
                  <c:v>7.1525764657161446</c:v>
                </c:pt>
                <c:pt idx="3">
                  <c:v>7.1620411817367948</c:v>
                </c:pt>
                <c:pt idx="4">
                  <c:v>7.1771606797923049</c:v>
                </c:pt>
                <c:pt idx="5">
                  <c:v>7.7562326869806135</c:v>
                </c:pt>
                <c:pt idx="6">
                  <c:v>7.9478835015331839</c:v>
                </c:pt>
                <c:pt idx="7">
                  <c:v>8.1032527679743129</c:v>
                </c:pt>
                <c:pt idx="8">
                  <c:v>8.5971580907676213</c:v>
                </c:pt>
                <c:pt idx="9">
                  <c:v>8.6872449632462718</c:v>
                </c:pt>
                <c:pt idx="10">
                  <c:v>9.1039415928941949</c:v>
                </c:pt>
                <c:pt idx="11">
                  <c:v>9.5433577383723325</c:v>
                </c:pt>
                <c:pt idx="12">
                  <c:v>9.6840893030073047</c:v>
                </c:pt>
                <c:pt idx="13">
                  <c:v>9.9968579625104272</c:v>
                </c:pt>
                <c:pt idx="14">
                  <c:v>10.185949671536779</c:v>
                </c:pt>
                <c:pt idx="15">
                  <c:v>10.683047339253521</c:v>
                </c:pt>
                <c:pt idx="16">
                  <c:v>10.815841434733951</c:v>
                </c:pt>
                <c:pt idx="17">
                  <c:v>11.082497930653926</c:v>
                </c:pt>
                <c:pt idx="18">
                  <c:v>11.54207271667692</c:v>
                </c:pt>
                <c:pt idx="19">
                  <c:v>11.952896732874905</c:v>
                </c:pt>
                <c:pt idx="20">
                  <c:v>11.993702148678686</c:v>
                </c:pt>
                <c:pt idx="21">
                  <c:v>13.730582643210663</c:v>
                </c:pt>
                <c:pt idx="22">
                  <c:v>14.087641118788007</c:v>
                </c:pt>
                <c:pt idx="23">
                  <c:v>14.11560602476146</c:v>
                </c:pt>
                <c:pt idx="24">
                  <c:v>15.197067666076348</c:v>
                </c:pt>
              </c:numCache>
            </c:numRef>
          </c:val>
        </c:ser>
        <c:axId val="74402432"/>
        <c:axId val="74515200"/>
      </c:barChart>
      <c:catAx>
        <c:axId val="74402432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/>
            </a:pPr>
            <a:endParaRPr lang="hu-HU"/>
          </a:p>
        </c:txPr>
        <c:crossAx val="74515200"/>
        <c:crosses val="autoZero"/>
        <c:auto val="1"/>
        <c:lblAlgn val="ctr"/>
        <c:lblOffset val="100"/>
        <c:tickLblSkip val="1"/>
      </c:catAx>
      <c:valAx>
        <c:axId val="74515200"/>
        <c:scaling>
          <c:orientation val="minMax"/>
        </c:scaling>
        <c:axPos val="l"/>
        <c:majorGridlines/>
        <c:numFmt formatCode="0" sourceLinked="0"/>
        <c:tickLblPos val="nextTo"/>
        <c:crossAx val="744024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A megyei jogú városok 100 főre jutó napi átlagos buszos </a:t>
            </a:r>
            <a:r>
              <a:rPr lang="hu-HU" dirty="0" smtClean="0"/>
              <a:t>utasforgalma </a:t>
            </a:r>
            <a:r>
              <a:rPr lang="hu-HU" dirty="0"/>
              <a:t>2008-ban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Munka2!$L$5</c:f>
              <c:strCache>
                <c:ptCount val="1"/>
                <c:pt idx="0">
                  <c:v>100 főre jutó napi átlagos buszos utasforgalom</c:v>
                </c:pt>
              </c:strCache>
            </c:strRef>
          </c:tx>
          <c:cat>
            <c:strRef>
              <c:f>Munka2!$K$6:$K$30</c:f>
              <c:strCache>
                <c:ptCount val="25"/>
                <c:pt idx="0">
                  <c:v>Budapest</c:v>
                </c:pt>
                <c:pt idx="1">
                  <c:v>Érd         </c:v>
                </c:pt>
                <c:pt idx="2">
                  <c:v>Debrecen </c:v>
                </c:pt>
                <c:pt idx="3">
                  <c:v>Nyíregyháza </c:v>
                </c:pt>
                <c:pt idx="4">
                  <c:v>Pécs           </c:v>
                </c:pt>
                <c:pt idx="5">
                  <c:v>Hm.vásárhely</c:v>
                </c:pt>
                <c:pt idx="6">
                  <c:v>Békéscsaba</c:v>
                </c:pt>
                <c:pt idx="7">
                  <c:v>Szeged       </c:v>
                </c:pt>
                <c:pt idx="8">
                  <c:v>Miskolc</c:v>
                </c:pt>
                <c:pt idx="9">
                  <c:v>Sopron </c:v>
                </c:pt>
                <c:pt idx="10">
                  <c:v>Szombathely </c:v>
                </c:pt>
                <c:pt idx="11">
                  <c:v>Szolnok            </c:v>
                </c:pt>
                <c:pt idx="12">
                  <c:v>Tatabánya</c:v>
                </c:pt>
                <c:pt idx="13">
                  <c:v>Kecskemét</c:v>
                </c:pt>
                <c:pt idx="14">
                  <c:v>Átlag</c:v>
                </c:pt>
                <c:pt idx="15">
                  <c:v>Kaposvár      </c:v>
                </c:pt>
                <c:pt idx="16">
                  <c:v>Győr        </c:v>
                </c:pt>
                <c:pt idx="17">
                  <c:v>Nagykanizsa</c:v>
                </c:pt>
                <c:pt idx="18">
                  <c:v>Szekszárd</c:v>
                </c:pt>
                <c:pt idx="19">
                  <c:v>Dunaújváros  </c:v>
                </c:pt>
                <c:pt idx="20">
                  <c:v>Székesfehérvár  </c:v>
                </c:pt>
                <c:pt idx="21">
                  <c:v>Zalaegerszeg</c:v>
                </c:pt>
                <c:pt idx="22">
                  <c:v>Salgótarján </c:v>
                </c:pt>
                <c:pt idx="23">
                  <c:v>Eger </c:v>
                </c:pt>
                <c:pt idx="24">
                  <c:v>Veszprém</c:v>
                </c:pt>
              </c:strCache>
            </c:strRef>
          </c:cat>
          <c:val>
            <c:numRef>
              <c:f>Munka2!$L$6:$L$30</c:f>
              <c:numCache>
                <c:formatCode>0.00</c:formatCode>
                <c:ptCount val="25"/>
                <c:pt idx="0">
                  <c:v>2.9110819126414613</c:v>
                </c:pt>
                <c:pt idx="1">
                  <c:v>10.001211316145548</c:v>
                </c:pt>
                <c:pt idx="2">
                  <c:v>10.256120708695285</c:v>
                </c:pt>
                <c:pt idx="3">
                  <c:v>10.467604650710392</c:v>
                </c:pt>
                <c:pt idx="4">
                  <c:v>15.706291819376423</c:v>
                </c:pt>
                <c:pt idx="5">
                  <c:v>17.287788339960695</c:v>
                </c:pt>
                <c:pt idx="6">
                  <c:v>17.6772888282918</c:v>
                </c:pt>
                <c:pt idx="7">
                  <c:v>18.083845049796633</c:v>
                </c:pt>
                <c:pt idx="8">
                  <c:v>19.473598065901552</c:v>
                </c:pt>
                <c:pt idx="9">
                  <c:v>20.31729884806763</c:v>
                </c:pt>
                <c:pt idx="10">
                  <c:v>21.941438369085507</c:v>
                </c:pt>
                <c:pt idx="11">
                  <c:v>22.22951905250148</c:v>
                </c:pt>
                <c:pt idx="12">
                  <c:v>24.37718493374669</c:v>
                </c:pt>
                <c:pt idx="13">
                  <c:v>25.38158432424699</c:v>
                </c:pt>
                <c:pt idx="14">
                  <c:v>26.451015839540432</c:v>
                </c:pt>
                <c:pt idx="15">
                  <c:v>29.704018646802993</c:v>
                </c:pt>
                <c:pt idx="16">
                  <c:v>30.772467681034716</c:v>
                </c:pt>
                <c:pt idx="17">
                  <c:v>32.525437602658421</c:v>
                </c:pt>
                <c:pt idx="18">
                  <c:v>35.068299090464009</c:v>
                </c:pt>
                <c:pt idx="19">
                  <c:v>37.805082388676404</c:v>
                </c:pt>
                <c:pt idx="20">
                  <c:v>39.693605001238495</c:v>
                </c:pt>
                <c:pt idx="21">
                  <c:v>39.915715748656972</c:v>
                </c:pt>
                <c:pt idx="22">
                  <c:v>45.376465834454059</c:v>
                </c:pt>
                <c:pt idx="23">
                  <c:v>53.406911873982999</c:v>
                </c:pt>
                <c:pt idx="24">
                  <c:v>54.444520061833373</c:v>
                </c:pt>
              </c:numCache>
            </c:numRef>
          </c:val>
        </c:ser>
        <c:axId val="74559872"/>
        <c:axId val="74561408"/>
      </c:barChart>
      <c:catAx>
        <c:axId val="74559872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/>
            </a:pPr>
            <a:endParaRPr lang="hu-HU"/>
          </a:p>
        </c:txPr>
        <c:crossAx val="74561408"/>
        <c:crosses val="autoZero"/>
        <c:auto val="1"/>
        <c:lblAlgn val="ctr"/>
        <c:lblOffset val="100"/>
        <c:tickLblSkip val="1"/>
      </c:catAx>
      <c:valAx>
        <c:axId val="74561408"/>
        <c:scaling>
          <c:orientation val="minMax"/>
        </c:scaling>
        <c:axPos val="l"/>
        <c:majorGridlines/>
        <c:numFmt formatCode="0" sourceLinked="0"/>
        <c:tickLblPos val="nextTo"/>
        <c:crossAx val="74559872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A megyei jogú városok 100 főre jutó napi átlagos vasúti </a:t>
            </a:r>
            <a:r>
              <a:rPr lang="hu-HU" dirty="0" smtClean="0"/>
              <a:t>utasforgalma </a:t>
            </a:r>
            <a:r>
              <a:rPr lang="hu-HU" dirty="0"/>
              <a:t>2008-ban</a:t>
            </a:r>
          </a:p>
        </c:rich>
      </c:tx>
      <c:layout>
        <c:manualLayout>
          <c:xMode val="edge"/>
          <c:yMode val="edge"/>
          <c:x val="0.16721127324467508"/>
          <c:y val="5.7165613559300089E-2"/>
        </c:manualLayout>
      </c:layout>
    </c:title>
    <c:plotArea>
      <c:layout>
        <c:manualLayout>
          <c:layoutTarget val="inner"/>
          <c:xMode val="edge"/>
          <c:yMode val="edge"/>
          <c:x val="4.1102910698973566E-2"/>
          <c:y val="0.33124740577722034"/>
          <c:w val="0.90264347053091665"/>
          <c:h val="0.47083961728646051"/>
        </c:manualLayout>
      </c:layout>
      <c:barChart>
        <c:barDir val="col"/>
        <c:grouping val="clustered"/>
        <c:ser>
          <c:idx val="0"/>
          <c:order val="0"/>
          <c:tx>
            <c:strRef>
              <c:f>Munka2!$Q$5</c:f>
              <c:strCache>
                <c:ptCount val="1"/>
                <c:pt idx="0">
                  <c:v>100 főre jutó napi átlagos vasút utasforgalom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Munka2!$P$6:$P$30</c:f>
              <c:strCache>
                <c:ptCount val="25"/>
                <c:pt idx="0">
                  <c:v>Hm.vásárhely</c:v>
                </c:pt>
                <c:pt idx="1">
                  <c:v>Nagykanizsa</c:v>
                </c:pt>
                <c:pt idx="2">
                  <c:v>Veszprém</c:v>
                </c:pt>
                <c:pt idx="3">
                  <c:v>Szekszárd</c:v>
                </c:pt>
                <c:pt idx="4">
                  <c:v>Kecskemét</c:v>
                </c:pt>
                <c:pt idx="5">
                  <c:v>Salgótarján </c:v>
                </c:pt>
                <c:pt idx="6">
                  <c:v>Szeged       </c:v>
                </c:pt>
                <c:pt idx="7">
                  <c:v>Dunaújváros  </c:v>
                </c:pt>
                <c:pt idx="8">
                  <c:v>Eger </c:v>
                </c:pt>
                <c:pt idx="9">
                  <c:v>Pécs           </c:v>
                </c:pt>
                <c:pt idx="10">
                  <c:v>Sopron </c:v>
                </c:pt>
                <c:pt idx="11">
                  <c:v>Zalaegerszeg</c:v>
                </c:pt>
                <c:pt idx="12">
                  <c:v>Kaposvár      </c:v>
                </c:pt>
                <c:pt idx="13">
                  <c:v>Átlag</c:v>
                </c:pt>
                <c:pt idx="14">
                  <c:v>Miskolc</c:v>
                </c:pt>
                <c:pt idx="15">
                  <c:v>Székesfehérvár  </c:v>
                </c:pt>
                <c:pt idx="16">
                  <c:v>Debrecen </c:v>
                </c:pt>
                <c:pt idx="17">
                  <c:v>Győr        </c:v>
                </c:pt>
                <c:pt idx="18">
                  <c:v>Budapest</c:v>
                </c:pt>
                <c:pt idx="19">
                  <c:v>Szombathely </c:v>
                </c:pt>
                <c:pt idx="20">
                  <c:v>Érd         </c:v>
                </c:pt>
                <c:pt idx="21">
                  <c:v>Nyíregyháza </c:v>
                </c:pt>
                <c:pt idx="22">
                  <c:v>Tatabánya</c:v>
                </c:pt>
                <c:pt idx="23">
                  <c:v>Békéscsaba</c:v>
                </c:pt>
                <c:pt idx="24">
                  <c:v>Szolnok            </c:v>
                </c:pt>
              </c:strCache>
            </c:strRef>
          </c:cat>
          <c:val>
            <c:numRef>
              <c:f>Munka2!$Q$6:$Q$30</c:f>
              <c:numCache>
                <c:formatCode>0.00</c:formatCode>
                <c:ptCount val="25"/>
                <c:pt idx="0">
                  <c:v>1.1532438952135089</c:v>
                </c:pt>
                <c:pt idx="1">
                  <c:v>1.5427899236194307</c:v>
                </c:pt>
                <c:pt idx="2">
                  <c:v>1.6370948663354619</c:v>
                </c:pt>
                <c:pt idx="3">
                  <c:v>1.6586488799693071</c:v>
                </c:pt>
                <c:pt idx="4">
                  <c:v>2.2328319632408373</c:v>
                </c:pt>
                <c:pt idx="5">
                  <c:v>2.3110948255555264</c:v>
                </c:pt>
                <c:pt idx="6">
                  <c:v>2.3208897828787789</c:v>
                </c:pt>
                <c:pt idx="7">
                  <c:v>2.3433960710020205</c:v>
                </c:pt>
                <c:pt idx="8">
                  <c:v>3.2802282514310046</c:v>
                </c:pt>
                <c:pt idx="9">
                  <c:v>3.5324321225171031</c:v>
                </c:pt>
                <c:pt idx="10">
                  <c:v>3.8535808659123263</c:v>
                </c:pt>
                <c:pt idx="11">
                  <c:v>4.0890989736782464</c:v>
                </c:pt>
                <c:pt idx="12">
                  <c:v>4.0923399790136417</c:v>
                </c:pt>
                <c:pt idx="13">
                  <c:v>5.036126085963156</c:v>
                </c:pt>
                <c:pt idx="14">
                  <c:v>5.4536696547105814</c:v>
                </c:pt>
                <c:pt idx="15">
                  <c:v>5.9352183074435301</c:v>
                </c:pt>
                <c:pt idx="16">
                  <c:v>6.1631712934901204</c:v>
                </c:pt>
                <c:pt idx="17">
                  <c:v>6.8526012446733491</c:v>
                </c:pt>
                <c:pt idx="18">
                  <c:v>6.9812698208747834</c:v>
                </c:pt>
                <c:pt idx="19">
                  <c:v>7.0982103555393454</c:v>
                </c:pt>
                <c:pt idx="20">
                  <c:v>7.1337699665457288</c:v>
                </c:pt>
                <c:pt idx="21">
                  <c:v>7.2331777171186378</c:v>
                </c:pt>
                <c:pt idx="22">
                  <c:v>7.5526424295849779</c:v>
                </c:pt>
                <c:pt idx="23">
                  <c:v>8.7351815263027905</c:v>
                </c:pt>
                <c:pt idx="24">
                  <c:v>17.680443346464564</c:v>
                </c:pt>
              </c:numCache>
            </c:numRef>
          </c:val>
        </c:ser>
        <c:axId val="86386176"/>
        <c:axId val="86387712"/>
      </c:barChart>
      <c:catAx>
        <c:axId val="86386176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/>
            </a:pPr>
            <a:endParaRPr lang="hu-HU"/>
          </a:p>
        </c:txPr>
        <c:crossAx val="86387712"/>
        <c:crosses val="autoZero"/>
        <c:auto val="1"/>
        <c:lblAlgn val="ctr"/>
        <c:lblOffset val="100"/>
        <c:tickLblSkip val="1"/>
      </c:catAx>
      <c:valAx>
        <c:axId val="86387712"/>
        <c:scaling>
          <c:orientation val="minMax"/>
        </c:scaling>
        <c:axPos val="l"/>
        <c:majorGridlines/>
        <c:numFmt formatCode="0" sourceLinked="0"/>
        <c:tickLblPos val="nextTo"/>
        <c:crossAx val="86386176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7.6790488655497494E-2"/>
          <c:y val="1.525694130762799E-2"/>
          <c:w val="0.89781286370199109"/>
          <c:h val="0.88718262323701602"/>
        </c:manualLayout>
      </c:layout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leadni!$C$4:$C$119</c:f>
              <c:numCache>
                <c:formatCode>General</c:formatCode>
                <c:ptCount val="116"/>
                <c:pt idx="0">
                  <c:v>143604.89169699996</c:v>
                </c:pt>
                <c:pt idx="1">
                  <c:v>141349.09944599998</c:v>
                </c:pt>
                <c:pt idx="2">
                  <c:v>133638.76331099909</c:v>
                </c:pt>
                <c:pt idx="3">
                  <c:v>85316.206035999363</c:v>
                </c:pt>
                <c:pt idx="4">
                  <c:v>72025.001412999627</c:v>
                </c:pt>
                <c:pt idx="5">
                  <c:v>69678.056162999943</c:v>
                </c:pt>
                <c:pt idx="6">
                  <c:v>50442.004032999954</c:v>
                </c:pt>
                <c:pt idx="7">
                  <c:v>50412.364212000037</c:v>
                </c:pt>
                <c:pt idx="8">
                  <c:v>48727.077121000024</c:v>
                </c:pt>
                <c:pt idx="9">
                  <c:v>47234.135120999985</c:v>
                </c:pt>
                <c:pt idx="10">
                  <c:v>46040.946110000048</c:v>
                </c:pt>
                <c:pt idx="11">
                  <c:v>45457.074660000006</c:v>
                </c:pt>
                <c:pt idx="12">
                  <c:v>44371.470727999847</c:v>
                </c:pt>
                <c:pt idx="13">
                  <c:v>42774.239302000053</c:v>
                </c:pt>
                <c:pt idx="14">
                  <c:v>42293.687041000034</c:v>
                </c:pt>
                <c:pt idx="15">
                  <c:v>39352.432211000043</c:v>
                </c:pt>
                <c:pt idx="16">
                  <c:v>37827.258070000003</c:v>
                </c:pt>
                <c:pt idx="17">
                  <c:v>36556.718771999993</c:v>
                </c:pt>
                <c:pt idx="18">
                  <c:v>33894.735764000005</c:v>
                </c:pt>
                <c:pt idx="19">
                  <c:v>28234.781804000027</c:v>
                </c:pt>
                <c:pt idx="20">
                  <c:v>26879.315312999996</c:v>
                </c:pt>
                <c:pt idx="21">
                  <c:v>8647.066259000143</c:v>
                </c:pt>
                <c:pt idx="22">
                  <c:v>8534.0896230001526</c:v>
                </c:pt>
                <c:pt idx="23">
                  <c:v>7491.8169320001089</c:v>
                </c:pt>
                <c:pt idx="24">
                  <c:v>7479.61816000011</c:v>
                </c:pt>
                <c:pt idx="25">
                  <c:v>7470.3784980000673</c:v>
                </c:pt>
                <c:pt idx="26">
                  <c:v>7132.8989140000685</c:v>
                </c:pt>
                <c:pt idx="27">
                  <c:v>6718.4997750002885</c:v>
                </c:pt>
                <c:pt idx="28">
                  <c:v>6583.9800670001678</c:v>
                </c:pt>
                <c:pt idx="29">
                  <c:v>6246.7830390001809</c:v>
                </c:pt>
                <c:pt idx="30">
                  <c:v>6237.6967870001135</c:v>
                </c:pt>
                <c:pt idx="31">
                  <c:v>6016.1690020000115</c:v>
                </c:pt>
                <c:pt idx="32">
                  <c:v>5990.0488980001583</c:v>
                </c:pt>
                <c:pt idx="33">
                  <c:v>5624.6580690003211</c:v>
                </c:pt>
                <c:pt idx="34">
                  <c:v>5512.6675830002196</c:v>
                </c:pt>
                <c:pt idx="35">
                  <c:v>5485.4235240000335</c:v>
                </c:pt>
                <c:pt idx="36">
                  <c:v>5425.8104310002091</c:v>
                </c:pt>
                <c:pt idx="37">
                  <c:v>5292.7196290000102</c:v>
                </c:pt>
                <c:pt idx="38">
                  <c:v>5264.4865730000092</c:v>
                </c:pt>
                <c:pt idx="39">
                  <c:v>5022.7361010000259</c:v>
                </c:pt>
                <c:pt idx="40">
                  <c:v>4996.3256100000199</c:v>
                </c:pt>
                <c:pt idx="41">
                  <c:v>4980.4846470000075</c:v>
                </c:pt>
                <c:pt idx="42">
                  <c:v>4969.507869000041</c:v>
                </c:pt>
                <c:pt idx="43">
                  <c:v>4843.4163329999992</c:v>
                </c:pt>
                <c:pt idx="44">
                  <c:v>4825.1072310000382</c:v>
                </c:pt>
                <c:pt idx="45">
                  <c:v>4808.3648410000524</c:v>
                </c:pt>
                <c:pt idx="46">
                  <c:v>4763.7274990000324</c:v>
                </c:pt>
                <c:pt idx="47">
                  <c:v>4755.6709740000124</c:v>
                </c:pt>
                <c:pt idx="48">
                  <c:v>4753.8247730000285</c:v>
                </c:pt>
                <c:pt idx="49">
                  <c:v>4290.6734780000425</c:v>
                </c:pt>
                <c:pt idx="50">
                  <c:v>4239.1574460000083</c:v>
                </c:pt>
                <c:pt idx="51">
                  <c:v>4231.6662750000596</c:v>
                </c:pt>
                <c:pt idx="52">
                  <c:v>4198.0084690000294</c:v>
                </c:pt>
                <c:pt idx="53">
                  <c:v>3855.7502240000667</c:v>
                </c:pt>
                <c:pt idx="54">
                  <c:v>3851.2580440000306</c:v>
                </c:pt>
                <c:pt idx="55">
                  <c:v>3672.8803940000425</c:v>
                </c:pt>
                <c:pt idx="56">
                  <c:v>3670.0140180000153</c:v>
                </c:pt>
                <c:pt idx="57">
                  <c:v>3625.0670530000548</c:v>
                </c:pt>
                <c:pt idx="58">
                  <c:v>3571.5035730000509</c:v>
                </c:pt>
                <c:pt idx="59">
                  <c:v>3379.9994080000079</c:v>
                </c:pt>
                <c:pt idx="60">
                  <c:v>3282.5549670001942</c:v>
                </c:pt>
                <c:pt idx="61">
                  <c:v>3269.4613540000514</c:v>
                </c:pt>
                <c:pt idx="62">
                  <c:v>3162.959867000056</c:v>
                </c:pt>
                <c:pt idx="63">
                  <c:v>3146.1565160000478</c:v>
                </c:pt>
                <c:pt idx="64">
                  <c:v>3105.6681500000304</c:v>
                </c:pt>
                <c:pt idx="65">
                  <c:v>3083.9807910000582</c:v>
                </c:pt>
                <c:pt idx="66">
                  <c:v>3061.9452060000708</c:v>
                </c:pt>
                <c:pt idx="67">
                  <c:v>3027.9946029999869</c:v>
                </c:pt>
                <c:pt idx="68">
                  <c:v>3008.7851580000311</c:v>
                </c:pt>
                <c:pt idx="69">
                  <c:v>2987.6407719999916</c:v>
                </c:pt>
                <c:pt idx="70">
                  <c:v>2962.3048290000156</c:v>
                </c:pt>
                <c:pt idx="71">
                  <c:v>2958.010094000022</c:v>
                </c:pt>
                <c:pt idx="72">
                  <c:v>2957.1239330000326</c:v>
                </c:pt>
                <c:pt idx="73">
                  <c:v>2845.0451840000364</c:v>
                </c:pt>
                <c:pt idx="74">
                  <c:v>2803.7440680000345</c:v>
                </c:pt>
                <c:pt idx="75">
                  <c:v>2583.2382580000067</c:v>
                </c:pt>
                <c:pt idx="76">
                  <c:v>2554.7274850000317</c:v>
                </c:pt>
                <c:pt idx="77">
                  <c:v>2514.5338130000105</c:v>
                </c:pt>
                <c:pt idx="78">
                  <c:v>2485.1519530000905</c:v>
                </c:pt>
                <c:pt idx="79">
                  <c:v>2479.4776519999969</c:v>
                </c:pt>
                <c:pt idx="80">
                  <c:v>2457.3918190000509</c:v>
                </c:pt>
                <c:pt idx="81">
                  <c:v>2449.1995040000552</c:v>
                </c:pt>
                <c:pt idx="82">
                  <c:v>2442.2117190000417</c:v>
                </c:pt>
                <c:pt idx="83">
                  <c:v>2432.4916259999891</c:v>
                </c:pt>
                <c:pt idx="84">
                  <c:v>2406.0324310000119</c:v>
                </c:pt>
                <c:pt idx="85">
                  <c:v>2145.8892960000044</c:v>
                </c:pt>
                <c:pt idx="86">
                  <c:v>2127.1994650000038</c:v>
                </c:pt>
                <c:pt idx="87">
                  <c:v>2067.5299099999997</c:v>
                </c:pt>
                <c:pt idx="88">
                  <c:v>2054.9714470000013</c:v>
                </c:pt>
                <c:pt idx="89">
                  <c:v>2042.4433149999718</c:v>
                </c:pt>
                <c:pt idx="90">
                  <c:v>1988.824920999981</c:v>
                </c:pt>
                <c:pt idx="91">
                  <c:v>1818.7922049999747</c:v>
                </c:pt>
                <c:pt idx="92">
                  <c:v>1771.5882539999864</c:v>
                </c:pt>
                <c:pt idx="93">
                  <c:v>1709.1646749999998</c:v>
                </c:pt>
                <c:pt idx="94">
                  <c:v>1691.8068630000005</c:v>
                </c:pt>
                <c:pt idx="95">
                  <c:v>1646.0762889999949</c:v>
                </c:pt>
                <c:pt idx="96">
                  <c:v>1635.455239999995</c:v>
                </c:pt>
                <c:pt idx="97">
                  <c:v>1602.9340289999875</c:v>
                </c:pt>
                <c:pt idx="98">
                  <c:v>1581.2398450000005</c:v>
                </c:pt>
                <c:pt idx="99">
                  <c:v>1573.77989</c:v>
                </c:pt>
                <c:pt idx="100">
                  <c:v>1558.2308599999831</c:v>
                </c:pt>
                <c:pt idx="101">
                  <c:v>1350.0298169999912</c:v>
                </c:pt>
                <c:pt idx="102">
                  <c:v>1332.4310459999858</c:v>
                </c:pt>
                <c:pt idx="103">
                  <c:v>1311.5465240000001</c:v>
                </c:pt>
                <c:pt idx="104">
                  <c:v>1297.1724859999997</c:v>
                </c:pt>
                <c:pt idx="105">
                  <c:v>1205.5694219999857</c:v>
                </c:pt>
                <c:pt idx="106">
                  <c:v>1148.9048929999999</c:v>
                </c:pt>
                <c:pt idx="107">
                  <c:v>1137.4687810000003</c:v>
                </c:pt>
                <c:pt idx="108">
                  <c:v>1109.5134519999963</c:v>
                </c:pt>
                <c:pt idx="109">
                  <c:v>1109.4271159999901</c:v>
                </c:pt>
                <c:pt idx="110">
                  <c:v>1079.2514539999993</c:v>
                </c:pt>
                <c:pt idx="111">
                  <c:v>1043.7163869999958</c:v>
                </c:pt>
                <c:pt idx="112">
                  <c:v>1033.703299</c:v>
                </c:pt>
                <c:pt idx="113">
                  <c:v>1031.3240279999934</c:v>
                </c:pt>
                <c:pt idx="114">
                  <c:v>1018.844705</c:v>
                </c:pt>
                <c:pt idx="115">
                  <c:v>1001.8495619999959</c:v>
                </c:pt>
              </c:numCache>
            </c:numRef>
          </c:val>
        </c:ser>
        <c:marker val="1"/>
        <c:axId val="86432768"/>
        <c:axId val="86438656"/>
      </c:lineChart>
      <c:catAx>
        <c:axId val="86432768"/>
        <c:scaling>
          <c:orientation val="minMax"/>
        </c:scaling>
        <c:axPos val="b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86438656"/>
        <c:crossesAt val="0"/>
        <c:auto val="1"/>
        <c:lblAlgn val="ctr"/>
        <c:lblOffset val="100"/>
        <c:tickLblSkip val="10"/>
      </c:catAx>
      <c:valAx>
        <c:axId val="86438656"/>
        <c:scaling>
          <c:orientation val="minMax"/>
          <c:max val="150000"/>
          <c:min val="0"/>
        </c:scaling>
        <c:axPos val="l"/>
        <c:majorGridlines/>
        <c:numFmt formatCode="General" sourceLinked="1"/>
        <c:tickLblPos val="nextTo"/>
        <c:crossAx val="86432768"/>
        <c:crossesAt val="1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Győr forgalmi körzet</a:t>
            </a:r>
            <a:r>
              <a:rPr lang="hu-HU" baseline="0"/>
              <a:t> 25 legforgalmasabb relációja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Bp_Debrecen!$G$27</c:f>
              <c:strCache>
                <c:ptCount val="1"/>
                <c:pt idx="0">
                  <c:v>Távolság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6.9196412948381511E-2"/>
                  <c:y val="-0.17085228929717125"/>
                </c:manualLayout>
              </c:layout>
              <c:numFmt formatCode="General" sourceLinked="0"/>
            </c:trendlineLbl>
          </c:trendline>
          <c:xVal>
            <c:numRef>
              <c:f>Bp_Debrecen!$G$28:$G$52</c:f>
              <c:numCache>
                <c:formatCode>General</c:formatCode>
                <c:ptCount val="25"/>
                <c:pt idx="0">
                  <c:v>38</c:v>
                </c:pt>
                <c:pt idx="1">
                  <c:v>13</c:v>
                </c:pt>
                <c:pt idx="2">
                  <c:v>17</c:v>
                </c:pt>
                <c:pt idx="3">
                  <c:v>33</c:v>
                </c:pt>
                <c:pt idx="4">
                  <c:v>20</c:v>
                </c:pt>
                <c:pt idx="5">
                  <c:v>17</c:v>
                </c:pt>
                <c:pt idx="6">
                  <c:v>11</c:v>
                </c:pt>
                <c:pt idx="7">
                  <c:v>22</c:v>
                </c:pt>
                <c:pt idx="8">
                  <c:v>23</c:v>
                </c:pt>
                <c:pt idx="9">
                  <c:v>40</c:v>
                </c:pt>
                <c:pt idx="10">
                  <c:v>38</c:v>
                </c:pt>
                <c:pt idx="11">
                  <c:v>16</c:v>
                </c:pt>
                <c:pt idx="12">
                  <c:v>45</c:v>
                </c:pt>
                <c:pt idx="13">
                  <c:v>49</c:v>
                </c:pt>
                <c:pt idx="14">
                  <c:v>48</c:v>
                </c:pt>
                <c:pt idx="15">
                  <c:v>35</c:v>
                </c:pt>
                <c:pt idx="16">
                  <c:v>18</c:v>
                </c:pt>
                <c:pt idx="17">
                  <c:v>14</c:v>
                </c:pt>
                <c:pt idx="18">
                  <c:v>46</c:v>
                </c:pt>
                <c:pt idx="19">
                  <c:v>121</c:v>
                </c:pt>
                <c:pt idx="20">
                  <c:v>12</c:v>
                </c:pt>
                <c:pt idx="21">
                  <c:v>31</c:v>
                </c:pt>
                <c:pt idx="22">
                  <c:v>106</c:v>
                </c:pt>
                <c:pt idx="23">
                  <c:v>30</c:v>
                </c:pt>
                <c:pt idx="24">
                  <c:v>100</c:v>
                </c:pt>
              </c:numCache>
            </c:numRef>
          </c:xVal>
          <c:yVal>
            <c:numRef>
              <c:f>Bp_Debrecen!$F$28:$F$52</c:f>
              <c:numCache>
                <c:formatCode>#,##0</c:formatCode>
                <c:ptCount val="25"/>
                <c:pt idx="0">
                  <c:v>1759.4090000000001</c:v>
                </c:pt>
                <c:pt idx="1">
                  <c:v>1725.8779999999999</c:v>
                </c:pt>
                <c:pt idx="2">
                  <c:v>1137.81</c:v>
                </c:pt>
                <c:pt idx="3">
                  <c:v>1080.482</c:v>
                </c:pt>
                <c:pt idx="4">
                  <c:v>1035.29</c:v>
                </c:pt>
                <c:pt idx="5">
                  <c:v>808.39940000000001</c:v>
                </c:pt>
                <c:pt idx="6">
                  <c:v>760.45</c:v>
                </c:pt>
                <c:pt idx="7">
                  <c:v>644.43010000000004</c:v>
                </c:pt>
                <c:pt idx="8">
                  <c:v>641.83000000000004</c:v>
                </c:pt>
                <c:pt idx="9">
                  <c:v>487.60410000000002</c:v>
                </c:pt>
                <c:pt idx="10">
                  <c:v>416.71749999999997</c:v>
                </c:pt>
                <c:pt idx="11">
                  <c:v>379.86919999999998</c:v>
                </c:pt>
                <c:pt idx="12">
                  <c:v>377.10329999999999</c:v>
                </c:pt>
                <c:pt idx="13">
                  <c:v>375.803</c:v>
                </c:pt>
                <c:pt idx="14">
                  <c:v>342.04989999999998</c:v>
                </c:pt>
                <c:pt idx="15">
                  <c:v>307.2475</c:v>
                </c:pt>
                <c:pt idx="16">
                  <c:v>306.02350000000001</c:v>
                </c:pt>
                <c:pt idx="17">
                  <c:v>273.72000000000003</c:v>
                </c:pt>
                <c:pt idx="18">
                  <c:v>269.30059999999997</c:v>
                </c:pt>
                <c:pt idx="19" formatCode="0">
                  <c:v>262.2747</c:v>
                </c:pt>
                <c:pt idx="20">
                  <c:v>206.84</c:v>
                </c:pt>
                <c:pt idx="21">
                  <c:v>188.03290000000001</c:v>
                </c:pt>
                <c:pt idx="22">
                  <c:v>184.1114</c:v>
                </c:pt>
                <c:pt idx="23">
                  <c:v>176.76</c:v>
                </c:pt>
                <c:pt idx="24" formatCode="0">
                  <c:v>171.5454</c:v>
                </c:pt>
              </c:numCache>
            </c:numRef>
          </c:yVal>
        </c:ser>
        <c:axId val="55044736"/>
        <c:axId val="68785664"/>
      </c:scatterChart>
      <c:valAx>
        <c:axId val="55044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Távolság (km</a:t>
                </a:r>
                <a:r>
                  <a:rPr lang="hu-HU" baseline="0"/>
                  <a:t>)</a:t>
                </a:r>
                <a:endParaRPr lang="hu-HU"/>
              </a:p>
            </c:rich>
          </c:tx>
          <c:layout>
            <c:manualLayout>
              <c:xMode val="edge"/>
              <c:yMode val="edge"/>
              <c:x val="0.37752709730728101"/>
              <c:y val="0.907864469948163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8785664"/>
        <c:crosses val="autoZero"/>
        <c:crossBetween val="midCat"/>
      </c:valAx>
      <c:valAx>
        <c:axId val="687856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baseline="0"/>
                  <a:t>3,5 tonna alatti jármű/nap (egyirányaban)</a:t>
                </a:r>
                <a:endParaRPr lang="hu-HU"/>
              </a:p>
            </c:rich>
          </c:tx>
          <c:layout>
            <c:manualLayout>
              <c:xMode val="edge"/>
              <c:yMode val="edge"/>
              <c:x val="2.0370370370370372E-2"/>
              <c:y val="0.28138895523449925"/>
            </c:manualLayout>
          </c:layout>
        </c:title>
        <c:numFmt formatCode="#,##0" sourceLinked="1"/>
        <c:tickLblPos val="nextTo"/>
        <c:crossAx val="55044736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baseline="0"/>
              <a:t>Nyíregyháza forgalmi körzet 25 legforgalmasabb relációja</a:t>
            </a:r>
            <a:endParaRPr lang="en-US" sz="1800" b="1" i="0" baseline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Bp_Debrecen!$M$27</c:f>
              <c:strCache>
                <c:ptCount val="1"/>
                <c:pt idx="0">
                  <c:v>Távolság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2.9973145717896374E-2"/>
                  <c:y val="-0.12566938792915452"/>
                </c:manualLayout>
              </c:layout>
              <c:numFmt formatCode="General" sourceLinked="0"/>
            </c:trendlineLbl>
          </c:trendline>
          <c:xVal>
            <c:numRef>
              <c:f>Bp_Debrecen!$M$28:$M$52</c:f>
              <c:numCache>
                <c:formatCode>#,##0</c:formatCode>
                <c:ptCount val="25"/>
                <c:pt idx="0">
                  <c:v>50</c:v>
                </c:pt>
                <c:pt idx="1">
                  <c:v>14</c:v>
                </c:pt>
                <c:pt idx="2" formatCode="General">
                  <c:v>14</c:v>
                </c:pt>
                <c:pt idx="3">
                  <c:v>10</c:v>
                </c:pt>
                <c:pt idx="4">
                  <c:v>12</c:v>
                </c:pt>
                <c:pt idx="5">
                  <c:v>23</c:v>
                </c:pt>
                <c:pt idx="6">
                  <c:v>33</c:v>
                </c:pt>
                <c:pt idx="7">
                  <c:v>46</c:v>
                </c:pt>
                <c:pt idx="8">
                  <c:v>53</c:v>
                </c:pt>
                <c:pt idx="9">
                  <c:v>12</c:v>
                </c:pt>
                <c:pt idx="10">
                  <c:v>28</c:v>
                </c:pt>
                <c:pt idx="11">
                  <c:v>18</c:v>
                </c:pt>
                <c:pt idx="12">
                  <c:v>26</c:v>
                </c:pt>
                <c:pt idx="13">
                  <c:v>17</c:v>
                </c:pt>
                <c:pt idx="14">
                  <c:v>16</c:v>
                </c:pt>
                <c:pt idx="15">
                  <c:v>29</c:v>
                </c:pt>
                <c:pt idx="16">
                  <c:v>59</c:v>
                </c:pt>
                <c:pt idx="17">
                  <c:v>28</c:v>
                </c:pt>
                <c:pt idx="18">
                  <c:v>51</c:v>
                </c:pt>
                <c:pt idx="19">
                  <c:v>27</c:v>
                </c:pt>
                <c:pt idx="20">
                  <c:v>28</c:v>
                </c:pt>
                <c:pt idx="21">
                  <c:v>21</c:v>
                </c:pt>
                <c:pt idx="22">
                  <c:v>27</c:v>
                </c:pt>
                <c:pt idx="23">
                  <c:v>25</c:v>
                </c:pt>
                <c:pt idx="24">
                  <c:v>54</c:v>
                </c:pt>
              </c:numCache>
            </c:numRef>
          </c:xVal>
          <c:yVal>
            <c:numRef>
              <c:f>Bp_Debrecen!$L$28:$L$52</c:f>
              <c:numCache>
                <c:formatCode>0</c:formatCode>
                <c:ptCount val="25"/>
                <c:pt idx="0">
                  <c:v>2343.1060000000002</c:v>
                </c:pt>
                <c:pt idx="1">
                  <c:v>1288.1600000000001</c:v>
                </c:pt>
                <c:pt idx="2">
                  <c:v>983.9</c:v>
                </c:pt>
                <c:pt idx="3">
                  <c:v>943.13530000000003</c:v>
                </c:pt>
                <c:pt idx="4">
                  <c:v>829.20169999999996</c:v>
                </c:pt>
                <c:pt idx="5">
                  <c:v>797.64009999999996</c:v>
                </c:pt>
                <c:pt idx="6">
                  <c:v>767.27739999999994</c:v>
                </c:pt>
                <c:pt idx="7">
                  <c:v>633.78819999999996</c:v>
                </c:pt>
                <c:pt idx="8">
                  <c:v>629.61189999999999</c:v>
                </c:pt>
                <c:pt idx="9">
                  <c:v>568.12580000000003</c:v>
                </c:pt>
                <c:pt idx="10">
                  <c:v>551.6</c:v>
                </c:pt>
                <c:pt idx="11">
                  <c:v>518.91</c:v>
                </c:pt>
                <c:pt idx="12">
                  <c:v>500.09989999999999</c:v>
                </c:pt>
                <c:pt idx="13">
                  <c:v>494.70319999999998</c:v>
                </c:pt>
                <c:pt idx="14">
                  <c:v>445.07</c:v>
                </c:pt>
                <c:pt idx="15">
                  <c:v>369.55</c:v>
                </c:pt>
                <c:pt idx="16">
                  <c:v>346.96359999999999</c:v>
                </c:pt>
                <c:pt idx="17">
                  <c:v>263.61200000000002</c:v>
                </c:pt>
                <c:pt idx="18">
                  <c:v>246.98769999999999</c:v>
                </c:pt>
                <c:pt idx="19">
                  <c:v>220.38380000000001</c:v>
                </c:pt>
                <c:pt idx="20">
                  <c:v>217.54</c:v>
                </c:pt>
                <c:pt idx="21">
                  <c:v>215.63740000000001</c:v>
                </c:pt>
                <c:pt idx="22" formatCode="#,##0">
                  <c:v>177.35</c:v>
                </c:pt>
                <c:pt idx="23" formatCode="#,##0">
                  <c:v>175.44</c:v>
                </c:pt>
                <c:pt idx="24" formatCode="#,##0">
                  <c:v>157.41249999999999</c:v>
                </c:pt>
              </c:numCache>
            </c:numRef>
          </c:yVal>
        </c:ser>
        <c:axId val="68764416"/>
        <c:axId val="68766336"/>
      </c:scatterChart>
      <c:valAx>
        <c:axId val="68764416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 b="1" i="0" u="none" strike="noStrike" baseline="0"/>
                  <a:t>Távolság (km)</a:t>
                </a:r>
                <a:endParaRPr lang="hu-HU"/>
              </a:p>
            </c:rich>
          </c:tx>
          <c:layout/>
        </c:title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68766336"/>
        <c:crosses val="autoZero"/>
        <c:crossBetween val="midCat"/>
      </c:valAx>
      <c:valAx>
        <c:axId val="687663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hu-HU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3,5 tonna alatti jármű/nap (egyirányaban)</a:t>
                </a:r>
              </a:p>
            </c:rich>
          </c:tx>
          <c:layout/>
        </c:title>
        <c:numFmt formatCode="0" sourceLinked="1"/>
        <c:tickLblPos val="nextTo"/>
        <c:crossAx val="68764416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31586-C5FC-4544-BBE6-8D0ADA868A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02D2462-DB5A-4681-9639-C9DAA2127440}">
      <dgm:prSet phldrT="[Szöveg]" custT="1"/>
      <dgm:spPr>
        <a:xfrm>
          <a:off x="2223552" y="728"/>
          <a:ext cx="904302" cy="90430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Keresztmetszeti</a:t>
          </a:r>
          <a:r>
            <a:rPr lang="hu-HU" sz="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forgalom-számlálások</a:t>
          </a:r>
          <a:endParaRPr lang="hu-H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5551C6-7600-41C5-99F8-8436AFFAD71C}" type="parTrans" cxnId="{518B8926-52EF-40CB-B8C9-7AAC4D4097C5}">
      <dgm:prSet/>
      <dgm:spPr>
        <a:xfrm rot="19065913">
          <a:off x="1913563" y="895360"/>
          <a:ext cx="491116" cy="529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8078570D-6641-43FB-A99B-A78E5888B7F2}" type="sibTrans" cxnId="{518B8926-52EF-40CB-B8C9-7AAC4D4097C5}">
      <dgm:prSet/>
      <dgm:spPr/>
      <dgm:t>
        <a:bodyPr/>
        <a:lstStyle/>
        <a:p>
          <a:endParaRPr lang="hu-HU"/>
        </a:p>
      </dgm:t>
    </dgm:pt>
    <dgm:pt modelId="{FE2E032F-AFC1-4BB8-AF74-CBBB241DEB8F}">
      <dgm:prSet phldrT="[Szöveg]"/>
      <dgm:spPr>
        <a:xfrm>
          <a:off x="3218285" y="72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Kézi (Manuális forgalomszámlálás)</a:t>
          </a:r>
        </a:p>
      </dgm:t>
    </dgm:pt>
    <dgm:pt modelId="{3C86207D-9D77-4F51-8134-2B250180ADBD}" type="parTrans" cxnId="{E914A0A1-4E58-44D9-8FD6-21E51861D0E2}">
      <dgm:prSet/>
      <dgm:spPr/>
      <dgm:t>
        <a:bodyPr/>
        <a:lstStyle/>
        <a:p>
          <a:endParaRPr lang="hu-HU"/>
        </a:p>
      </dgm:t>
    </dgm:pt>
    <dgm:pt modelId="{99BE92FD-29E7-4A31-BF74-40F021A010C4}" type="sibTrans" cxnId="{E914A0A1-4E58-44D9-8FD6-21E51861D0E2}">
      <dgm:prSet/>
      <dgm:spPr/>
      <dgm:t>
        <a:bodyPr/>
        <a:lstStyle/>
        <a:p>
          <a:endParaRPr lang="hu-HU"/>
        </a:p>
      </dgm:t>
    </dgm:pt>
    <dgm:pt modelId="{439C62BD-CA9E-474D-827A-F7E0E2CD44A7}">
      <dgm:prSet phldrT="[Szöveg]"/>
      <dgm:spPr>
        <a:xfrm>
          <a:off x="3218285" y="72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Gépi (érzékelők, videofelvétel, stb.)</a:t>
          </a:r>
        </a:p>
      </dgm:t>
    </dgm:pt>
    <dgm:pt modelId="{7195D14C-C5A9-4F5B-B17D-CAD987523A52}" type="parTrans" cxnId="{EF9779A0-C9E0-4338-8F74-4F349C0379E9}">
      <dgm:prSet/>
      <dgm:spPr/>
      <dgm:t>
        <a:bodyPr/>
        <a:lstStyle/>
        <a:p>
          <a:endParaRPr lang="hu-HU"/>
        </a:p>
      </dgm:t>
    </dgm:pt>
    <dgm:pt modelId="{B553081B-A627-4F12-AD89-34DD6AD022DB}" type="sibTrans" cxnId="{EF9779A0-C9E0-4338-8F74-4F349C0379E9}">
      <dgm:prSet/>
      <dgm:spPr/>
      <dgm:t>
        <a:bodyPr/>
        <a:lstStyle/>
        <a:p>
          <a:endParaRPr lang="hu-HU"/>
        </a:p>
      </dgm:t>
    </dgm:pt>
    <dgm:pt modelId="{46B10792-FA47-4CFB-95E5-630BA3AF6F80}">
      <dgm:prSet phldrT="[Szöveg]"/>
      <dgm:spPr>
        <a:xfrm>
          <a:off x="2530976" y="1148048"/>
          <a:ext cx="904302" cy="90430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Kérdezőbiztos általi kikérdezés</a:t>
          </a:r>
        </a:p>
      </dgm:t>
    </dgm:pt>
    <dgm:pt modelId="{A440A00A-3D9D-48CC-A27A-1834E53AFC3F}" type="parTrans" cxnId="{95E6BC10-1E51-4262-B266-57191C8A454C}">
      <dgm:prSet/>
      <dgm:spPr>
        <a:xfrm>
          <a:off x="1977311" y="1573700"/>
          <a:ext cx="553664" cy="529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B8DBA283-A052-4629-BAD8-F245A732B296}" type="sibTrans" cxnId="{95E6BC10-1E51-4262-B266-57191C8A454C}">
      <dgm:prSet/>
      <dgm:spPr/>
      <dgm:t>
        <a:bodyPr/>
        <a:lstStyle/>
        <a:p>
          <a:endParaRPr lang="hu-HU"/>
        </a:p>
      </dgm:t>
    </dgm:pt>
    <dgm:pt modelId="{0CDCACA9-17D6-40BE-9283-D3F36B6EAF89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rgbClr val="FF0000"/>
              </a:solidFill>
              <a:latin typeface="Calibri"/>
              <a:ea typeface="+mn-ea"/>
              <a:cs typeface="+mn-cs"/>
            </a:rPr>
            <a:t>Háztartásfelvétel/kordonponti kikérdezés</a:t>
          </a:r>
        </a:p>
      </dgm:t>
    </dgm:pt>
    <dgm:pt modelId="{9D492438-DC5E-4A64-BD3D-7868231C830A}" type="parTrans" cxnId="{578E15FD-EE2A-4AFB-8523-BD897FE3A699}">
      <dgm:prSet/>
      <dgm:spPr/>
      <dgm:t>
        <a:bodyPr/>
        <a:lstStyle/>
        <a:p>
          <a:endParaRPr lang="hu-HU"/>
        </a:p>
      </dgm:t>
    </dgm:pt>
    <dgm:pt modelId="{70C50C91-1C52-411A-8725-5D92031C2168}" type="sibTrans" cxnId="{578E15FD-EE2A-4AFB-8523-BD897FE3A699}">
      <dgm:prSet/>
      <dgm:spPr/>
      <dgm:t>
        <a:bodyPr/>
        <a:lstStyle/>
        <a:p>
          <a:endParaRPr lang="hu-HU"/>
        </a:p>
      </dgm:t>
    </dgm:pt>
    <dgm:pt modelId="{3CEC0F6C-65EA-49F5-A77C-C0B686473E82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endParaRPr lang="hu-H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AE3E44A-6CB5-4BF2-890C-523CC2ED010F}" type="parTrans" cxnId="{28CF675F-2EBF-45E0-9FCB-3D1EF0A71113}">
      <dgm:prSet/>
      <dgm:spPr/>
      <dgm:t>
        <a:bodyPr/>
        <a:lstStyle/>
        <a:p>
          <a:endParaRPr lang="hu-HU"/>
        </a:p>
      </dgm:t>
    </dgm:pt>
    <dgm:pt modelId="{8F9A83A1-13EE-4C0D-9345-8A741D4F49F6}" type="sibTrans" cxnId="{28CF675F-2EBF-45E0-9FCB-3D1EF0A71113}">
      <dgm:prSet/>
      <dgm:spPr/>
      <dgm:t>
        <a:bodyPr/>
        <a:lstStyle/>
        <a:p>
          <a:endParaRPr lang="hu-HU"/>
        </a:p>
      </dgm:t>
    </dgm:pt>
    <dgm:pt modelId="{5E90FAA2-B80C-42CF-AF88-565AADF397CE}">
      <dgm:prSet phldrT="[Szöveg]"/>
      <dgm:spPr>
        <a:xfrm>
          <a:off x="2223552" y="2295369"/>
          <a:ext cx="904302" cy="90430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Új "hibrid" módszerek</a:t>
          </a:r>
        </a:p>
      </dgm:t>
    </dgm:pt>
    <dgm:pt modelId="{AF9179E6-7F16-4AB9-B1F8-5FA95F7308FE}" type="parTrans" cxnId="{80E3D164-D9E6-4D0C-A838-E553F893B601}">
      <dgm:prSet/>
      <dgm:spPr>
        <a:xfrm rot="2534087">
          <a:off x="1913563" y="2252041"/>
          <a:ext cx="491116" cy="529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8B5D5144-735E-447C-AE0E-9CA34362C0DE}" type="sibTrans" cxnId="{80E3D164-D9E6-4D0C-A838-E553F893B601}">
      <dgm:prSet/>
      <dgm:spPr/>
      <dgm:t>
        <a:bodyPr/>
        <a:lstStyle/>
        <a:p>
          <a:endParaRPr lang="hu-HU"/>
        </a:p>
      </dgm:t>
    </dgm:pt>
    <dgm:pt modelId="{F95C3F8C-9E67-4F3E-8098-B32E5759F1CF}">
      <dgm:prSet phldrT="[Szöveg]"/>
      <dgm:spPr>
        <a:xfrm>
          <a:off x="3218285" y="2295369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Mobiltelefonok hívás- és cellainformációi alapján</a:t>
          </a:r>
        </a:p>
      </dgm:t>
    </dgm:pt>
    <dgm:pt modelId="{14728147-8430-44E5-A6A6-BAB315959CC5}" type="parTrans" cxnId="{50440DA9-C1EB-454D-9813-AEAF90AA1FE9}">
      <dgm:prSet/>
      <dgm:spPr/>
      <dgm:t>
        <a:bodyPr/>
        <a:lstStyle/>
        <a:p>
          <a:endParaRPr lang="hu-HU"/>
        </a:p>
      </dgm:t>
    </dgm:pt>
    <dgm:pt modelId="{8A500E81-0DA4-459A-B768-DD43F8E8E3CF}" type="sibTrans" cxnId="{50440DA9-C1EB-454D-9813-AEAF90AA1FE9}">
      <dgm:prSet/>
      <dgm:spPr/>
      <dgm:t>
        <a:bodyPr/>
        <a:lstStyle/>
        <a:p>
          <a:endParaRPr lang="hu-HU"/>
        </a:p>
      </dgm:t>
    </dgm:pt>
    <dgm:pt modelId="{7F51D347-8170-4F38-A671-ADD6B58DF8D9}">
      <dgm:prSet phldrT="[Szöveg]"/>
      <dgm:spPr>
        <a:xfrm>
          <a:off x="3218285" y="2295369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Elektronikus </a:t>
          </a:r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jegyrendszerben alkalmazott </a:t>
          </a:r>
          <a:r>
            <a:rPr lang="hu-H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chipkártyák </a:t>
          </a:r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adatai alapján</a:t>
          </a:r>
        </a:p>
      </dgm:t>
    </dgm:pt>
    <dgm:pt modelId="{AA9D3CE9-22C9-4298-95A8-6D3FF51D95B3}" type="parTrans" cxnId="{D364590D-9C5C-42CF-AACB-9D0BF5AD66EB}">
      <dgm:prSet/>
      <dgm:spPr/>
      <dgm:t>
        <a:bodyPr/>
        <a:lstStyle/>
        <a:p>
          <a:endParaRPr lang="hu-HU"/>
        </a:p>
      </dgm:t>
    </dgm:pt>
    <dgm:pt modelId="{F66C2246-061F-4FC7-BC81-F3894816361F}" type="sibTrans" cxnId="{D364590D-9C5C-42CF-AACB-9D0BF5AD66EB}">
      <dgm:prSet/>
      <dgm:spPr/>
      <dgm:t>
        <a:bodyPr/>
        <a:lstStyle/>
        <a:p>
          <a:endParaRPr lang="hu-HU"/>
        </a:p>
      </dgm:t>
    </dgm:pt>
    <dgm:pt modelId="{CF04B0F4-493F-4E64-B782-BA21668D10AC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Postai kikérdezés</a:t>
          </a:r>
        </a:p>
      </dgm:t>
    </dgm:pt>
    <dgm:pt modelId="{277BBE04-2AAC-44FB-A60F-DA95CBE8CCC6}" type="parTrans" cxnId="{6878DAE5-01F4-4C1F-BB93-64EF8463FD66}">
      <dgm:prSet/>
      <dgm:spPr/>
      <dgm:t>
        <a:bodyPr/>
        <a:lstStyle/>
        <a:p>
          <a:endParaRPr lang="hu-HU"/>
        </a:p>
      </dgm:t>
    </dgm:pt>
    <dgm:pt modelId="{F7F528D6-A33B-411E-A566-F1F4FC3EA334}" type="sibTrans" cxnId="{6878DAE5-01F4-4C1F-BB93-64EF8463FD66}">
      <dgm:prSet/>
      <dgm:spPr/>
      <dgm:t>
        <a:bodyPr/>
        <a:lstStyle/>
        <a:p>
          <a:endParaRPr lang="hu-HU"/>
        </a:p>
      </dgm:t>
    </dgm:pt>
    <dgm:pt modelId="{1110170A-3137-4F4F-927A-CF3C4208ED00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Telefonos felmérés</a:t>
          </a:r>
        </a:p>
      </dgm:t>
    </dgm:pt>
    <dgm:pt modelId="{58A9CCFA-E399-4DBF-BB76-1067A7AB5294}" type="parTrans" cxnId="{DD89615B-46A9-4BD3-99BC-996315114A4D}">
      <dgm:prSet/>
      <dgm:spPr/>
      <dgm:t>
        <a:bodyPr/>
        <a:lstStyle/>
        <a:p>
          <a:endParaRPr lang="hu-HU"/>
        </a:p>
      </dgm:t>
    </dgm:pt>
    <dgm:pt modelId="{B611F37B-7E47-456E-9BAE-1F8E3D12704B}" type="sibTrans" cxnId="{DD89615B-46A9-4BD3-99BC-996315114A4D}">
      <dgm:prSet/>
      <dgm:spPr/>
      <dgm:t>
        <a:bodyPr/>
        <a:lstStyle/>
        <a:p>
          <a:endParaRPr lang="hu-HU"/>
        </a:p>
      </dgm:t>
    </dgm:pt>
    <dgm:pt modelId="{31A96D6D-439D-48AE-A9BE-673F2E0C8351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endParaRPr lang="hu-H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5AA0554-10C6-47BD-943D-5B7F9EB8784C}" type="parTrans" cxnId="{42E81216-A2FB-4A8B-A641-39ADD2079E42}">
      <dgm:prSet/>
      <dgm:spPr/>
      <dgm:t>
        <a:bodyPr/>
        <a:lstStyle/>
        <a:p>
          <a:endParaRPr lang="hu-HU"/>
        </a:p>
      </dgm:t>
    </dgm:pt>
    <dgm:pt modelId="{D204BD08-46B0-44F7-AC20-A9462DB2122A}" type="sibTrans" cxnId="{42E81216-A2FB-4A8B-A641-39ADD2079E42}">
      <dgm:prSet/>
      <dgm:spPr/>
      <dgm:t>
        <a:bodyPr/>
        <a:lstStyle/>
        <a:p>
          <a:endParaRPr lang="hu-HU"/>
        </a:p>
      </dgm:t>
    </dgm:pt>
    <dgm:pt modelId="{A0220C38-14D7-4BB4-A268-FF0561CFD08F}">
      <dgm:prSet phldrT="[Szöveg]"/>
      <dgm:spPr>
        <a:xfrm>
          <a:off x="3525708" y="1148048"/>
          <a:ext cx="1356453" cy="904302"/>
        </a:xfrm>
        <a:noFill/>
        <a:ln>
          <a:noFill/>
        </a:ln>
        <a:effectLst/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Útinapló vezetése</a:t>
          </a:r>
        </a:p>
      </dgm:t>
    </dgm:pt>
    <dgm:pt modelId="{5DDF90B5-50F5-41DA-9BF2-0D5993B3F884}" type="parTrans" cxnId="{606A404F-EAAC-4923-A800-E43EEECACF49}">
      <dgm:prSet/>
      <dgm:spPr/>
      <dgm:t>
        <a:bodyPr/>
        <a:lstStyle/>
        <a:p>
          <a:endParaRPr lang="hu-HU"/>
        </a:p>
      </dgm:t>
    </dgm:pt>
    <dgm:pt modelId="{CDBEBE20-C3BE-4D24-938B-03FC77611E7B}" type="sibTrans" cxnId="{606A404F-EAAC-4923-A800-E43EEECACF49}">
      <dgm:prSet/>
      <dgm:spPr/>
      <dgm:t>
        <a:bodyPr/>
        <a:lstStyle/>
        <a:p>
          <a:endParaRPr lang="hu-HU"/>
        </a:p>
      </dgm:t>
    </dgm:pt>
    <dgm:pt modelId="{182D0F09-2BA0-4A64-9DD7-027F8B4EB443}" type="pres">
      <dgm:prSet presAssocID="{9E631586-C5FC-4544-BBE6-8D0ADA868A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ACF075-66E9-409D-B0D2-57E8A98B8679}" type="pres">
      <dgm:prSet presAssocID="{9E631586-C5FC-4544-BBE6-8D0ADA868A0D}" presName="cycle" presStyleCnt="0"/>
      <dgm:spPr/>
    </dgm:pt>
    <dgm:pt modelId="{32FD8522-261C-4B03-A2D1-8A440F4E9228}" type="pres">
      <dgm:prSet presAssocID="{9E631586-C5FC-4544-BBE6-8D0ADA868A0D}" presName="centerShape" presStyleCnt="0"/>
      <dgm:spPr/>
    </dgm:pt>
    <dgm:pt modelId="{96136AEA-1618-4B28-A08F-9235E6141317}" type="pres">
      <dgm:prSet presAssocID="{9E631586-C5FC-4544-BBE6-8D0ADA868A0D}" presName="connSite" presStyleLbl="node1" presStyleIdx="0" presStyleCnt="4"/>
      <dgm:spPr/>
    </dgm:pt>
    <dgm:pt modelId="{3B6EEE59-F9E1-4075-8B3B-72C2F49C14A1}" type="pres">
      <dgm:prSet presAssocID="{9E631586-C5FC-4544-BBE6-8D0ADA868A0D}" presName="visible" presStyleLbl="node1" presStyleIdx="0" presStyleCnt="4"/>
      <dgm:spPr>
        <a:xfrm>
          <a:off x="604238" y="792509"/>
          <a:ext cx="1615380" cy="161538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C34AF81B-AFB3-474E-8E34-9DB2967AD507}" type="pres">
      <dgm:prSet presAssocID="{D05551C6-7600-41C5-99F8-8436AFFAD71C}" presName="Name25" presStyleLbl="parChTrans1D1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491116" y="26499"/>
              </a:lnTo>
            </a:path>
          </a:pathLst>
        </a:custGeom>
      </dgm:spPr>
      <dgm:t>
        <a:bodyPr/>
        <a:lstStyle/>
        <a:p>
          <a:endParaRPr lang="hu-HU"/>
        </a:p>
      </dgm:t>
    </dgm:pt>
    <dgm:pt modelId="{EBDA0529-481A-4B51-AAA2-AE6729E91018}" type="pres">
      <dgm:prSet presAssocID="{102D2462-DB5A-4681-9639-C9DAA2127440}" presName="node" presStyleCnt="0"/>
      <dgm:spPr/>
    </dgm:pt>
    <dgm:pt modelId="{2A00FE63-9D45-4A14-AAA9-264CD66A5AAB}" type="pres">
      <dgm:prSet presAssocID="{102D2462-DB5A-4681-9639-C9DAA2127440}" presName="parentNode" presStyleLbl="node1" presStyleIdx="1" presStyleCnt="4" custScaleX="109783" custScaleY="105657" custLinFactNeighborX="-1995" custLinFactNeighborY="1608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43C848C8-44A5-47DC-B264-7C5A5DED9BD6}" type="pres">
      <dgm:prSet presAssocID="{102D2462-DB5A-4681-9639-C9DAA2127440}" presName="childNode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FA04CFC6-26B5-4BB6-AAA8-16E2F470B378}" type="pres">
      <dgm:prSet presAssocID="{A440A00A-3D9D-48CC-A27A-1834E53AFC3F}" presName="Name25" presStyleLbl="parChTrans1D1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553664" y="26499"/>
              </a:lnTo>
            </a:path>
          </a:pathLst>
        </a:custGeom>
      </dgm:spPr>
      <dgm:t>
        <a:bodyPr/>
        <a:lstStyle/>
        <a:p>
          <a:endParaRPr lang="hu-HU"/>
        </a:p>
      </dgm:t>
    </dgm:pt>
    <dgm:pt modelId="{FC651B44-852F-40E7-8019-A621941AEAF8}" type="pres">
      <dgm:prSet presAssocID="{46B10792-FA47-4CFB-95E5-630BA3AF6F80}" presName="node" presStyleCnt="0"/>
      <dgm:spPr/>
    </dgm:pt>
    <dgm:pt modelId="{6CE13D4E-AFCC-4A56-AF7C-FCB9F2CE27B0}" type="pres">
      <dgm:prSet presAssocID="{46B10792-FA47-4CFB-95E5-630BA3AF6F80}" presName="parentNode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E4960D6-CB9C-4ED7-9969-77EDC6955866}" type="pres">
      <dgm:prSet presAssocID="{46B10792-FA47-4CFB-95E5-630BA3AF6F80}" presName="childNode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38AA9855-6F8E-494F-95C7-7F7C09832B9A}" type="pres">
      <dgm:prSet presAssocID="{AF9179E6-7F16-4AB9-B1F8-5FA95F7308FE}" presName="Name25" presStyleLbl="parChTrans1D1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491116" y="26499"/>
              </a:lnTo>
            </a:path>
          </a:pathLst>
        </a:custGeom>
      </dgm:spPr>
      <dgm:t>
        <a:bodyPr/>
        <a:lstStyle/>
        <a:p>
          <a:endParaRPr lang="hu-HU"/>
        </a:p>
      </dgm:t>
    </dgm:pt>
    <dgm:pt modelId="{4BCF0EDC-0374-4A65-BCAD-4AEB855554C1}" type="pres">
      <dgm:prSet presAssocID="{5E90FAA2-B80C-42CF-AF88-565AADF397CE}" presName="node" presStyleCnt="0"/>
      <dgm:spPr/>
    </dgm:pt>
    <dgm:pt modelId="{F7CCD838-B869-4738-A353-81918A805F56}" type="pres">
      <dgm:prSet presAssocID="{5E90FAA2-B80C-42CF-AF88-565AADF397CE}" presName="parentNode" presStyleLbl="node1" presStyleIdx="3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C5CFBEF9-7D93-4A75-8877-66AC47D93110}" type="pres">
      <dgm:prSet presAssocID="{5E90FAA2-B80C-42CF-AF88-565AADF397CE}" presName="childNode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</dgm:ptLst>
  <dgm:cxnLst>
    <dgm:cxn modelId="{AFC2DEB5-A23A-46F2-A841-7346DFDD46EF}" type="presOf" srcId="{439C62BD-CA9E-474D-827A-F7E0E2CD44A7}" destId="{43C848C8-44A5-47DC-B264-7C5A5DED9BD6}" srcOrd="0" destOrd="1" presId="urn:microsoft.com/office/officeart/2005/8/layout/radial2"/>
    <dgm:cxn modelId="{80E3D164-D9E6-4D0C-A838-E553F893B601}" srcId="{9E631586-C5FC-4544-BBE6-8D0ADA868A0D}" destId="{5E90FAA2-B80C-42CF-AF88-565AADF397CE}" srcOrd="2" destOrd="0" parTransId="{AF9179E6-7F16-4AB9-B1F8-5FA95F7308FE}" sibTransId="{8B5D5144-735E-447C-AE0E-9CA34362C0DE}"/>
    <dgm:cxn modelId="{6878DAE5-01F4-4C1F-BB93-64EF8463FD66}" srcId="{46B10792-FA47-4CFB-95E5-630BA3AF6F80}" destId="{CF04B0F4-493F-4E64-B782-BA21668D10AC}" srcOrd="2" destOrd="0" parTransId="{277BBE04-2AAC-44FB-A60F-DA95CBE8CCC6}" sibTransId="{F7F528D6-A33B-411E-A566-F1F4FC3EA334}"/>
    <dgm:cxn modelId="{8C9750E9-EF86-4685-A273-C1E046E4366C}" type="presOf" srcId="{FE2E032F-AFC1-4BB8-AF74-CBBB241DEB8F}" destId="{43C848C8-44A5-47DC-B264-7C5A5DED9BD6}" srcOrd="0" destOrd="0" presId="urn:microsoft.com/office/officeart/2005/8/layout/radial2"/>
    <dgm:cxn modelId="{48F73668-03DA-45FA-80DF-90A3AAA57602}" type="presOf" srcId="{31A96D6D-439D-48AE-A9BE-673F2E0C8351}" destId="{AE4960D6-CB9C-4ED7-9969-77EDC6955866}" srcOrd="0" destOrd="4" presId="urn:microsoft.com/office/officeart/2005/8/layout/radial2"/>
    <dgm:cxn modelId="{D364590D-9C5C-42CF-AACB-9D0BF5AD66EB}" srcId="{5E90FAA2-B80C-42CF-AF88-565AADF397CE}" destId="{7F51D347-8170-4F38-A671-ADD6B58DF8D9}" srcOrd="1" destOrd="0" parTransId="{AA9D3CE9-22C9-4298-95A8-6D3FF51D95B3}" sibTransId="{F66C2246-061F-4FC7-BC81-F3894816361F}"/>
    <dgm:cxn modelId="{DD89615B-46A9-4BD3-99BC-996315114A4D}" srcId="{46B10792-FA47-4CFB-95E5-630BA3AF6F80}" destId="{1110170A-3137-4F4F-927A-CF3C4208ED00}" srcOrd="3" destOrd="0" parTransId="{58A9CCFA-E399-4DBF-BB76-1067A7AB5294}" sibTransId="{B611F37B-7E47-456E-9BAE-1F8E3D12704B}"/>
    <dgm:cxn modelId="{A1EF7246-6AEE-43F6-9CB0-9C90A6AC9442}" type="presOf" srcId="{7F51D347-8170-4F38-A671-ADD6B58DF8D9}" destId="{C5CFBEF9-7D93-4A75-8877-66AC47D93110}" srcOrd="0" destOrd="1" presId="urn:microsoft.com/office/officeart/2005/8/layout/radial2"/>
    <dgm:cxn modelId="{79F438D9-AC82-4B2A-9097-E99B26C11169}" type="presOf" srcId="{CF04B0F4-493F-4E64-B782-BA21668D10AC}" destId="{AE4960D6-CB9C-4ED7-9969-77EDC6955866}" srcOrd="0" destOrd="2" presId="urn:microsoft.com/office/officeart/2005/8/layout/radial2"/>
    <dgm:cxn modelId="{9ACE0140-38C7-499D-BE90-8F3105CC8951}" type="presOf" srcId="{0CDCACA9-17D6-40BE-9283-D3F36B6EAF89}" destId="{AE4960D6-CB9C-4ED7-9969-77EDC6955866}" srcOrd="0" destOrd="0" presId="urn:microsoft.com/office/officeart/2005/8/layout/radial2"/>
    <dgm:cxn modelId="{95E6BC10-1E51-4262-B266-57191C8A454C}" srcId="{9E631586-C5FC-4544-BBE6-8D0ADA868A0D}" destId="{46B10792-FA47-4CFB-95E5-630BA3AF6F80}" srcOrd="1" destOrd="0" parTransId="{A440A00A-3D9D-48CC-A27A-1834E53AFC3F}" sibTransId="{B8DBA283-A052-4629-BAD8-F245A732B296}"/>
    <dgm:cxn modelId="{50440DA9-C1EB-454D-9813-AEAF90AA1FE9}" srcId="{5E90FAA2-B80C-42CF-AF88-565AADF397CE}" destId="{F95C3F8C-9E67-4F3E-8098-B32E5759F1CF}" srcOrd="0" destOrd="0" parTransId="{14728147-8430-44E5-A6A6-BAB315959CC5}" sibTransId="{8A500E81-0DA4-459A-B768-DD43F8E8E3CF}"/>
    <dgm:cxn modelId="{42E81216-A2FB-4A8B-A641-39ADD2079E42}" srcId="{46B10792-FA47-4CFB-95E5-630BA3AF6F80}" destId="{31A96D6D-439D-48AE-A9BE-673F2E0C8351}" srcOrd="4" destOrd="0" parTransId="{25AA0554-10C6-47BD-943D-5B7F9EB8784C}" sibTransId="{D204BD08-46B0-44F7-AC20-A9462DB2122A}"/>
    <dgm:cxn modelId="{606A404F-EAAC-4923-A800-E43EEECACF49}" srcId="{46B10792-FA47-4CFB-95E5-630BA3AF6F80}" destId="{A0220C38-14D7-4BB4-A268-FF0561CFD08F}" srcOrd="1" destOrd="0" parTransId="{5DDF90B5-50F5-41DA-9BF2-0D5993B3F884}" sibTransId="{CDBEBE20-C3BE-4D24-938B-03FC77611E7B}"/>
    <dgm:cxn modelId="{DE5FA313-6D8A-4D67-9DDB-2513CB2166D4}" type="presOf" srcId="{AF9179E6-7F16-4AB9-B1F8-5FA95F7308FE}" destId="{38AA9855-6F8E-494F-95C7-7F7C09832B9A}" srcOrd="0" destOrd="0" presId="urn:microsoft.com/office/officeart/2005/8/layout/radial2"/>
    <dgm:cxn modelId="{83951B64-DAF0-4156-A13A-C5973B5FA636}" type="presOf" srcId="{D05551C6-7600-41C5-99F8-8436AFFAD71C}" destId="{C34AF81B-AFB3-474E-8E34-9DB2967AD507}" srcOrd="0" destOrd="0" presId="urn:microsoft.com/office/officeart/2005/8/layout/radial2"/>
    <dgm:cxn modelId="{578E15FD-EE2A-4AFB-8523-BD897FE3A699}" srcId="{46B10792-FA47-4CFB-95E5-630BA3AF6F80}" destId="{0CDCACA9-17D6-40BE-9283-D3F36B6EAF89}" srcOrd="0" destOrd="0" parTransId="{9D492438-DC5E-4A64-BD3D-7868231C830A}" sibTransId="{70C50C91-1C52-411A-8725-5D92031C2168}"/>
    <dgm:cxn modelId="{2522208D-350D-4F7E-8066-E9E5C44DDC39}" type="presOf" srcId="{9E631586-C5FC-4544-BBE6-8D0ADA868A0D}" destId="{182D0F09-2BA0-4A64-9DD7-027F8B4EB443}" srcOrd="0" destOrd="0" presId="urn:microsoft.com/office/officeart/2005/8/layout/radial2"/>
    <dgm:cxn modelId="{4FDD2615-9A72-4F5D-B9DF-BDE889923863}" type="presOf" srcId="{3CEC0F6C-65EA-49F5-A77C-C0B686473E82}" destId="{AE4960D6-CB9C-4ED7-9969-77EDC6955866}" srcOrd="0" destOrd="5" presId="urn:microsoft.com/office/officeart/2005/8/layout/radial2"/>
    <dgm:cxn modelId="{E914A0A1-4E58-44D9-8FD6-21E51861D0E2}" srcId="{102D2462-DB5A-4681-9639-C9DAA2127440}" destId="{FE2E032F-AFC1-4BB8-AF74-CBBB241DEB8F}" srcOrd="0" destOrd="0" parTransId="{3C86207D-9D77-4F51-8134-2B250180ADBD}" sibTransId="{99BE92FD-29E7-4A31-BF74-40F021A010C4}"/>
    <dgm:cxn modelId="{D6AC118F-3D23-49A6-8170-86CCDB2DF395}" type="presOf" srcId="{46B10792-FA47-4CFB-95E5-630BA3AF6F80}" destId="{6CE13D4E-AFCC-4A56-AF7C-FCB9F2CE27B0}" srcOrd="0" destOrd="0" presId="urn:microsoft.com/office/officeart/2005/8/layout/radial2"/>
    <dgm:cxn modelId="{0A1BEE76-2B8F-431C-9FFF-7577E24E3A62}" type="presOf" srcId="{A0220C38-14D7-4BB4-A268-FF0561CFD08F}" destId="{AE4960D6-CB9C-4ED7-9969-77EDC6955866}" srcOrd="0" destOrd="1" presId="urn:microsoft.com/office/officeart/2005/8/layout/radial2"/>
    <dgm:cxn modelId="{A4560EE6-08BA-450A-9DC3-FBF5AD21BDBF}" type="presOf" srcId="{F95C3F8C-9E67-4F3E-8098-B32E5759F1CF}" destId="{C5CFBEF9-7D93-4A75-8877-66AC47D93110}" srcOrd="0" destOrd="0" presId="urn:microsoft.com/office/officeart/2005/8/layout/radial2"/>
    <dgm:cxn modelId="{97D0079F-6166-4262-828F-0CFF460B1631}" type="presOf" srcId="{5E90FAA2-B80C-42CF-AF88-565AADF397CE}" destId="{F7CCD838-B869-4738-A353-81918A805F56}" srcOrd="0" destOrd="0" presId="urn:microsoft.com/office/officeart/2005/8/layout/radial2"/>
    <dgm:cxn modelId="{14CAF8F2-EC59-4E0E-88DD-9FB9EC397AAA}" type="presOf" srcId="{A440A00A-3D9D-48CC-A27A-1834E53AFC3F}" destId="{FA04CFC6-26B5-4BB6-AAA8-16E2F470B378}" srcOrd="0" destOrd="0" presId="urn:microsoft.com/office/officeart/2005/8/layout/radial2"/>
    <dgm:cxn modelId="{23BE4A1F-235A-4362-8DC1-9A79CE85090A}" type="presOf" srcId="{102D2462-DB5A-4681-9639-C9DAA2127440}" destId="{2A00FE63-9D45-4A14-AAA9-264CD66A5AAB}" srcOrd="0" destOrd="0" presId="urn:microsoft.com/office/officeart/2005/8/layout/radial2"/>
    <dgm:cxn modelId="{28CF675F-2EBF-45E0-9FCB-3D1EF0A71113}" srcId="{46B10792-FA47-4CFB-95E5-630BA3AF6F80}" destId="{3CEC0F6C-65EA-49F5-A77C-C0B686473E82}" srcOrd="5" destOrd="0" parTransId="{9AE3E44A-6CB5-4BF2-890C-523CC2ED010F}" sibTransId="{8F9A83A1-13EE-4C0D-9345-8A741D4F49F6}"/>
    <dgm:cxn modelId="{708774BF-9BFE-4039-961D-1B04EE367AF5}" type="presOf" srcId="{1110170A-3137-4F4F-927A-CF3C4208ED00}" destId="{AE4960D6-CB9C-4ED7-9969-77EDC6955866}" srcOrd="0" destOrd="3" presId="urn:microsoft.com/office/officeart/2005/8/layout/radial2"/>
    <dgm:cxn modelId="{518B8926-52EF-40CB-B8C9-7AAC4D4097C5}" srcId="{9E631586-C5FC-4544-BBE6-8D0ADA868A0D}" destId="{102D2462-DB5A-4681-9639-C9DAA2127440}" srcOrd="0" destOrd="0" parTransId="{D05551C6-7600-41C5-99F8-8436AFFAD71C}" sibTransId="{8078570D-6641-43FB-A99B-A78E5888B7F2}"/>
    <dgm:cxn modelId="{EF9779A0-C9E0-4338-8F74-4F349C0379E9}" srcId="{102D2462-DB5A-4681-9639-C9DAA2127440}" destId="{439C62BD-CA9E-474D-827A-F7E0E2CD44A7}" srcOrd="1" destOrd="0" parTransId="{7195D14C-C5A9-4F5B-B17D-CAD987523A52}" sibTransId="{B553081B-A627-4F12-AD89-34DD6AD022DB}"/>
    <dgm:cxn modelId="{7B3791B0-57A0-46C4-9B71-DC3DB0A5E0C8}" type="presParOf" srcId="{182D0F09-2BA0-4A64-9DD7-027F8B4EB443}" destId="{6CACF075-66E9-409D-B0D2-57E8A98B8679}" srcOrd="0" destOrd="0" presId="urn:microsoft.com/office/officeart/2005/8/layout/radial2"/>
    <dgm:cxn modelId="{D0B705B7-EEBC-438D-A4B4-B2E9E0A2C674}" type="presParOf" srcId="{6CACF075-66E9-409D-B0D2-57E8A98B8679}" destId="{32FD8522-261C-4B03-A2D1-8A440F4E9228}" srcOrd="0" destOrd="0" presId="urn:microsoft.com/office/officeart/2005/8/layout/radial2"/>
    <dgm:cxn modelId="{8C997B8C-688C-4010-87B9-9D2D99521D06}" type="presParOf" srcId="{32FD8522-261C-4B03-A2D1-8A440F4E9228}" destId="{96136AEA-1618-4B28-A08F-9235E6141317}" srcOrd="0" destOrd="0" presId="urn:microsoft.com/office/officeart/2005/8/layout/radial2"/>
    <dgm:cxn modelId="{B99BBFAE-3627-4754-B5CF-ADF4EA3E2B8E}" type="presParOf" srcId="{32FD8522-261C-4B03-A2D1-8A440F4E9228}" destId="{3B6EEE59-F9E1-4075-8B3B-72C2F49C14A1}" srcOrd="1" destOrd="0" presId="urn:microsoft.com/office/officeart/2005/8/layout/radial2"/>
    <dgm:cxn modelId="{48738A63-FBD5-4E73-BE26-537E33C65F79}" type="presParOf" srcId="{6CACF075-66E9-409D-B0D2-57E8A98B8679}" destId="{C34AF81B-AFB3-474E-8E34-9DB2967AD507}" srcOrd="1" destOrd="0" presId="urn:microsoft.com/office/officeart/2005/8/layout/radial2"/>
    <dgm:cxn modelId="{01412779-E9CE-4166-9FC9-4720ED1CD004}" type="presParOf" srcId="{6CACF075-66E9-409D-B0D2-57E8A98B8679}" destId="{EBDA0529-481A-4B51-AAA2-AE6729E91018}" srcOrd="2" destOrd="0" presId="urn:microsoft.com/office/officeart/2005/8/layout/radial2"/>
    <dgm:cxn modelId="{F16D6F80-F9DC-4F1D-9A27-E08BD64F2E9E}" type="presParOf" srcId="{EBDA0529-481A-4B51-AAA2-AE6729E91018}" destId="{2A00FE63-9D45-4A14-AAA9-264CD66A5AAB}" srcOrd="0" destOrd="0" presId="urn:microsoft.com/office/officeart/2005/8/layout/radial2"/>
    <dgm:cxn modelId="{4EA8A2FC-5E21-4F59-AEEC-19D35ED74F5B}" type="presParOf" srcId="{EBDA0529-481A-4B51-AAA2-AE6729E91018}" destId="{43C848C8-44A5-47DC-B264-7C5A5DED9BD6}" srcOrd="1" destOrd="0" presId="urn:microsoft.com/office/officeart/2005/8/layout/radial2"/>
    <dgm:cxn modelId="{961F429C-E4C2-4EE4-A6F3-02CB1F080AAB}" type="presParOf" srcId="{6CACF075-66E9-409D-B0D2-57E8A98B8679}" destId="{FA04CFC6-26B5-4BB6-AAA8-16E2F470B378}" srcOrd="3" destOrd="0" presId="urn:microsoft.com/office/officeart/2005/8/layout/radial2"/>
    <dgm:cxn modelId="{B2B41E3E-1DD7-4B9A-A5B2-56F49FF9B296}" type="presParOf" srcId="{6CACF075-66E9-409D-B0D2-57E8A98B8679}" destId="{FC651B44-852F-40E7-8019-A621941AEAF8}" srcOrd="4" destOrd="0" presId="urn:microsoft.com/office/officeart/2005/8/layout/radial2"/>
    <dgm:cxn modelId="{AD970645-05D3-4A3C-8E38-F47A58A82349}" type="presParOf" srcId="{FC651B44-852F-40E7-8019-A621941AEAF8}" destId="{6CE13D4E-AFCC-4A56-AF7C-FCB9F2CE27B0}" srcOrd="0" destOrd="0" presId="urn:microsoft.com/office/officeart/2005/8/layout/radial2"/>
    <dgm:cxn modelId="{68F74A49-0F29-47DC-80BE-0EAE72FA0A2E}" type="presParOf" srcId="{FC651B44-852F-40E7-8019-A621941AEAF8}" destId="{AE4960D6-CB9C-4ED7-9969-77EDC6955866}" srcOrd="1" destOrd="0" presId="urn:microsoft.com/office/officeart/2005/8/layout/radial2"/>
    <dgm:cxn modelId="{B4A6520F-B58D-4FD4-A49F-D944832149BC}" type="presParOf" srcId="{6CACF075-66E9-409D-B0D2-57E8A98B8679}" destId="{38AA9855-6F8E-494F-95C7-7F7C09832B9A}" srcOrd="5" destOrd="0" presId="urn:microsoft.com/office/officeart/2005/8/layout/radial2"/>
    <dgm:cxn modelId="{DDC3D2DF-64EF-481A-A483-FE63BADDC8B4}" type="presParOf" srcId="{6CACF075-66E9-409D-B0D2-57E8A98B8679}" destId="{4BCF0EDC-0374-4A65-BCAD-4AEB855554C1}" srcOrd="6" destOrd="0" presId="urn:microsoft.com/office/officeart/2005/8/layout/radial2"/>
    <dgm:cxn modelId="{1185F970-9723-40D1-8AAE-0A695AFE72D0}" type="presParOf" srcId="{4BCF0EDC-0374-4A65-BCAD-4AEB855554C1}" destId="{F7CCD838-B869-4738-A353-81918A805F56}" srcOrd="0" destOrd="0" presId="urn:microsoft.com/office/officeart/2005/8/layout/radial2"/>
    <dgm:cxn modelId="{64540AF4-A1FE-4D16-B1E8-94E2C372879F}" type="presParOf" srcId="{4BCF0EDC-0374-4A65-BCAD-4AEB855554C1}" destId="{C5CFBEF9-7D93-4A75-8877-66AC47D93110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E38A-A11D-4CF6-BC2F-1DB8FBC277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E177-66F9-4983-9B87-61FCC6E1E7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5BE2-87A5-47A9-B471-2BA779FFAE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D3B4-E654-4998-88B9-1A5A98CC62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9A19-16A0-4736-A085-83388B5CE8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7583-54E6-4ACE-8FA6-79BE5C0401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A8AB-CF86-4FE5-82CE-A04D40A91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AA56-874F-4842-B9C8-9AED500DF8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B8C2-DA0E-4F07-AB5B-2ADFCDBFA1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BB23-028D-4BED-AB21-4109E98470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EEBB-3D82-4DA3-BF0D-BEA91D9D5A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BEEF3C-4050-4BD5-BC59-F9B9E84F8D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Csomópontok és főbb áramlási vonalak Magyarországon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Oszter Vilmos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ELTE-TTK </a:t>
            </a:r>
            <a:r>
              <a:rPr lang="hu-HU" sz="2000" dirty="0" smtClean="0"/>
              <a:t>doktori hallgató</a:t>
            </a:r>
            <a:endParaRPr lang="hu-HU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KTI Közlekedéspolitikai és </a:t>
            </a:r>
            <a:r>
              <a:rPr lang="hu-HU" sz="2000" dirty="0" err="1" smtClean="0"/>
              <a:t>-gazdasági</a:t>
            </a:r>
            <a:r>
              <a:rPr lang="hu-HU" sz="2000" dirty="0" smtClean="0"/>
              <a:t> Tagozat 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tudományos munkatárs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9219" name="Picture 3" descr="országosfout2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0243" name="Picture 3" descr="vasutteher2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16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71472" y="1571613"/>
          <a:ext cx="807249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1500174"/>
          <a:ext cx="821537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357298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A megyéken belül és a megyék közötti forgalom arányai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1714488"/>
          <a:ext cx="800105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786182" y="6286520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Viszonylatok  sorrendje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3929066"/>
            <a:ext cx="1274708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Jármű/nap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643702" y="64886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uthasználati térké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6239"/>
            <a:ext cx="9144000" cy="6461761"/>
          </a:xfrm>
        </p:spPr>
      </p:pic>
      <p:cxnSp>
        <p:nvCxnSpPr>
          <p:cNvPr id="7" name="Egyenes összekötő nyíllal 6"/>
          <p:cNvCxnSpPr/>
          <p:nvPr/>
        </p:nvCxnSpPr>
        <p:spPr>
          <a:xfrm rot="10800000" flipV="1">
            <a:off x="3571868" y="3286124"/>
            <a:ext cx="428628" cy="214314"/>
          </a:xfrm>
          <a:prstGeom prst="straightConnector1">
            <a:avLst/>
          </a:prstGeom>
          <a:ln w="127000">
            <a:solidFill>
              <a:srgbClr val="00206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 flipH="1" flipV="1">
            <a:off x="4107653" y="3036091"/>
            <a:ext cx="214314" cy="142876"/>
          </a:xfrm>
          <a:prstGeom prst="straightConnector1">
            <a:avLst/>
          </a:prstGeom>
          <a:ln w="79375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3929058" y="3286124"/>
            <a:ext cx="144464" cy="1588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6200000" flipH="1">
            <a:off x="4286248" y="3286124"/>
            <a:ext cx="142876" cy="1428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16200000" flipH="1">
            <a:off x="4179091" y="3393281"/>
            <a:ext cx="142876" cy="71438"/>
          </a:xfrm>
          <a:prstGeom prst="straightConnector1">
            <a:avLst/>
          </a:prstGeom>
          <a:ln w="66675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4072728" y="3429000"/>
            <a:ext cx="142082" cy="794"/>
          </a:xfrm>
          <a:prstGeom prst="straightConnector1">
            <a:avLst/>
          </a:prstGeom>
          <a:ln w="66675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 flipH="1" flipV="1">
            <a:off x="4071934" y="3000372"/>
            <a:ext cx="428628" cy="1588"/>
          </a:xfrm>
          <a:prstGeom prst="straightConnector1">
            <a:avLst/>
          </a:prstGeom>
          <a:ln w="254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rot="10800000" flipV="1">
            <a:off x="3357554" y="3286124"/>
            <a:ext cx="714380" cy="50006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rot="10800000">
            <a:off x="4000496" y="3286124"/>
            <a:ext cx="142876" cy="1588"/>
          </a:xfrm>
          <a:prstGeom prst="straightConnector1">
            <a:avLst/>
          </a:prstGeom>
          <a:ln w="2032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rot="5400000">
            <a:off x="4001290" y="3429000"/>
            <a:ext cx="284958" cy="794"/>
          </a:xfrm>
          <a:prstGeom prst="straightConnector1">
            <a:avLst/>
          </a:prstGeom>
          <a:ln w="2032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 rot="5400000" flipH="1" flipV="1">
            <a:off x="4178297" y="3178967"/>
            <a:ext cx="143670" cy="7223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rot="16200000" flipH="1">
            <a:off x="4143372" y="3429000"/>
            <a:ext cx="214314" cy="7143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10800000">
            <a:off x="2500298" y="2857496"/>
            <a:ext cx="1571636" cy="35719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rot="5400000">
            <a:off x="4036215" y="3464719"/>
            <a:ext cx="357190" cy="1588"/>
          </a:xfrm>
          <a:prstGeom prst="straightConnector1">
            <a:avLst/>
          </a:prstGeom>
          <a:ln w="177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>
            <a:off x="4214810" y="3357562"/>
            <a:ext cx="214314" cy="142876"/>
          </a:xfrm>
          <a:prstGeom prst="straightConnector1">
            <a:avLst/>
          </a:prstGeom>
          <a:ln w="1651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/>
          <p:nvPr/>
        </p:nvCxnSpPr>
        <p:spPr>
          <a:xfrm rot="5400000">
            <a:off x="3857620" y="3500438"/>
            <a:ext cx="500066" cy="71438"/>
          </a:xfrm>
          <a:prstGeom prst="straightConnector1">
            <a:avLst/>
          </a:prstGeom>
          <a:ln w="15240">
            <a:solidFill>
              <a:srgbClr val="00206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 rot="16200000" flipH="1">
            <a:off x="3750463" y="3750471"/>
            <a:ext cx="2071702" cy="1143008"/>
          </a:xfrm>
          <a:prstGeom prst="straightConnector1">
            <a:avLst/>
          </a:prstGeom>
          <a:ln w="152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/>
          <p:nvPr/>
        </p:nvCxnSpPr>
        <p:spPr>
          <a:xfrm flipV="1">
            <a:off x="4286248" y="2214554"/>
            <a:ext cx="1857388" cy="1071570"/>
          </a:xfrm>
          <a:prstGeom prst="straightConnector1">
            <a:avLst/>
          </a:prstGeom>
          <a:ln w="1397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 rot="10800000">
            <a:off x="3929058" y="3071810"/>
            <a:ext cx="214314" cy="142876"/>
          </a:xfrm>
          <a:prstGeom prst="straightConnector1">
            <a:avLst/>
          </a:prstGeom>
          <a:ln w="1397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hu-HU" sz="3600" dirty="0" smtClean="0"/>
              <a:t>40 legforgalmasabb reláció (D4)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7500958" y="378619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Napi menet-</a:t>
            </a:r>
          </a:p>
          <a:p>
            <a:r>
              <a:rPr lang="hu-HU" dirty="0" smtClean="0"/>
              <a:t>szám 494-108</a:t>
            </a:r>
            <a:endParaRPr lang="hu-HU" dirty="0"/>
          </a:p>
        </p:txBody>
      </p:sp>
      <p:cxnSp>
        <p:nvCxnSpPr>
          <p:cNvPr id="86" name="Egyenes összekötő nyíllal 85"/>
          <p:cNvCxnSpPr/>
          <p:nvPr/>
        </p:nvCxnSpPr>
        <p:spPr>
          <a:xfrm rot="10800000">
            <a:off x="7929586" y="3643314"/>
            <a:ext cx="714380" cy="158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404</a:t>
            </a:r>
            <a:endParaRPr lang="hu-H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5000628" y="528638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  <p:pic>
        <p:nvPicPr>
          <p:cNvPr id="6" name="Kép 5" descr="uthasználati térké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"/>
            <a:ext cx="9144000" cy="6461760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rot="10800000" flipV="1">
            <a:off x="3286116" y="3286124"/>
            <a:ext cx="785818" cy="50006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5400000" flipH="1" flipV="1">
            <a:off x="4071934" y="3000372"/>
            <a:ext cx="357190" cy="2143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5400000" flipH="1" flipV="1">
            <a:off x="4143372" y="3071810"/>
            <a:ext cx="357190" cy="214314"/>
          </a:xfrm>
          <a:prstGeom prst="straightConnector1">
            <a:avLst/>
          </a:prstGeom>
          <a:ln w="6604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rot="5400000" flipH="1" flipV="1">
            <a:off x="1071538" y="2714620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 flipH="1" flipV="1">
            <a:off x="2893207" y="2821777"/>
            <a:ext cx="214314" cy="1588"/>
          </a:xfrm>
          <a:prstGeom prst="straightConnector1">
            <a:avLst/>
          </a:prstGeom>
          <a:ln w="5524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285720" y="4143380"/>
            <a:ext cx="642942" cy="71438"/>
          </a:xfrm>
          <a:prstGeom prst="straightConnector1">
            <a:avLst/>
          </a:prstGeom>
          <a:ln w="4191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10800000">
            <a:off x="428596" y="2643182"/>
            <a:ext cx="85725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10800000">
            <a:off x="3357554" y="3214686"/>
            <a:ext cx="428628" cy="71438"/>
          </a:xfrm>
          <a:prstGeom prst="straightConnector1">
            <a:avLst/>
          </a:prstGeom>
          <a:ln w="3556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>
            <a:off x="3786182" y="3429000"/>
            <a:ext cx="357190" cy="214314"/>
          </a:xfrm>
          <a:prstGeom prst="straightConnector1">
            <a:avLst/>
          </a:prstGeom>
          <a:ln w="3556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16200000" flipV="1">
            <a:off x="428596" y="2143116"/>
            <a:ext cx="1214446" cy="500066"/>
          </a:xfrm>
          <a:prstGeom prst="straightConnector1">
            <a:avLst/>
          </a:prstGeom>
          <a:ln w="3429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rot="10800000">
            <a:off x="785786" y="1714488"/>
            <a:ext cx="1714512" cy="1214446"/>
          </a:xfrm>
          <a:prstGeom prst="straightConnector1">
            <a:avLst/>
          </a:prstGeom>
          <a:ln w="3429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rot="16200000" flipH="1">
            <a:off x="4036215" y="3464719"/>
            <a:ext cx="428628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rot="10800000" flipV="1">
            <a:off x="3428992" y="3429000"/>
            <a:ext cx="500066" cy="3571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rot="10800000" flipV="1">
            <a:off x="3428992" y="3500438"/>
            <a:ext cx="500066" cy="357190"/>
          </a:xfrm>
          <a:prstGeom prst="straightConnector1">
            <a:avLst/>
          </a:prstGeom>
          <a:ln w="3048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 rot="10800000">
            <a:off x="7786710" y="3071810"/>
            <a:ext cx="642942" cy="15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7572396" y="321468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690-241</a:t>
            </a:r>
            <a:endParaRPr lang="hu-HU" sz="1600" dirty="0" smtClean="0"/>
          </a:p>
          <a:p>
            <a:r>
              <a:rPr lang="hu-HU" dirty="0" smtClean="0"/>
              <a:t> jármű/nap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428860" y="500042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 legforgalmasabb díjfizetős reláció (D1)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hu-HU" dirty="0" smtClean="0"/>
          </a:p>
        </p:txBody>
      </p:sp>
      <p:pic>
        <p:nvPicPr>
          <p:cNvPr id="6" name="Kép 5" descr="uthasználati térké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617"/>
            <a:ext cx="9144000" cy="6359383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dirty="0" smtClean="0"/>
              <a:t>40 legforgalmasabb reláció (D1) </a:t>
            </a:r>
            <a:endParaRPr lang="hu-HU" sz="36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857752" y="62150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143372" y="3071810"/>
            <a:ext cx="357190" cy="285752"/>
          </a:xfrm>
          <a:prstGeom prst="straightConnector1">
            <a:avLst/>
          </a:prstGeom>
          <a:ln w="127000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16200000" flipV="1">
            <a:off x="3857620" y="3143248"/>
            <a:ext cx="142876" cy="142876"/>
          </a:xfrm>
          <a:prstGeom prst="straightConnector1">
            <a:avLst/>
          </a:prstGeom>
          <a:ln w="114300">
            <a:solidFill>
              <a:srgbClr val="00206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5400000" flipH="1" flipV="1">
            <a:off x="5286380" y="5143512"/>
            <a:ext cx="214314" cy="214314"/>
          </a:xfrm>
          <a:prstGeom prst="straightConnector1">
            <a:avLst/>
          </a:prstGeom>
          <a:ln w="9525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10800000" flipV="1">
            <a:off x="6715140" y="3214686"/>
            <a:ext cx="285752" cy="214314"/>
          </a:xfrm>
          <a:prstGeom prst="straightConnector1">
            <a:avLst/>
          </a:prstGeom>
          <a:ln w="8382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0800000" flipV="1">
            <a:off x="3857620" y="3429000"/>
            <a:ext cx="214314" cy="142876"/>
          </a:xfrm>
          <a:prstGeom prst="straightConnector1">
            <a:avLst/>
          </a:prstGeom>
          <a:ln w="787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>
            <a:off x="4071934" y="3571876"/>
            <a:ext cx="142876" cy="1588"/>
          </a:xfrm>
          <a:prstGeom prst="straightConnector1">
            <a:avLst/>
          </a:prstGeom>
          <a:ln w="787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10800000">
            <a:off x="3714744" y="3357562"/>
            <a:ext cx="285752" cy="71438"/>
          </a:xfrm>
          <a:prstGeom prst="straightConnector1">
            <a:avLst/>
          </a:prstGeom>
          <a:ln w="660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6393669" y="4536289"/>
            <a:ext cx="142876" cy="7143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 flipH="1" flipV="1">
            <a:off x="6678627" y="2821777"/>
            <a:ext cx="715174" cy="72232"/>
          </a:xfrm>
          <a:prstGeom prst="straightConnector1">
            <a:avLst/>
          </a:prstGeom>
          <a:ln w="6096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16200000" flipV="1">
            <a:off x="6929454" y="3357562"/>
            <a:ext cx="214314" cy="71438"/>
          </a:xfrm>
          <a:prstGeom prst="straightConnector1">
            <a:avLst/>
          </a:prstGeom>
          <a:ln w="558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rot="10800000" flipV="1">
            <a:off x="2214546" y="3000372"/>
            <a:ext cx="285752" cy="71438"/>
          </a:xfrm>
          <a:prstGeom prst="straightConnector1">
            <a:avLst/>
          </a:prstGeom>
          <a:ln w="558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1285852" y="3714752"/>
            <a:ext cx="357190" cy="71438"/>
          </a:xfrm>
          <a:prstGeom prst="straightConnector1">
            <a:avLst/>
          </a:prstGeom>
          <a:ln w="5588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rot="10800000">
            <a:off x="5929322" y="2357430"/>
            <a:ext cx="214314" cy="1588"/>
          </a:xfrm>
          <a:prstGeom prst="straightConnector1">
            <a:avLst/>
          </a:prstGeom>
          <a:ln w="5461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rot="16200000" flipV="1">
            <a:off x="4143372" y="3143248"/>
            <a:ext cx="214314" cy="71438"/>
          </a:xfrm>
          <a:prstGeom prst="straightConnector1">
            <a:avLst/>
          </a:prstGeom>
          <a:ln w="533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rot="5400000">
            <a:off x="4036215" y="3536157"/>
            <a:ext cx="142876" cy="71438"/>
          </a:xfrm>
          <a:prstGeom prst="straightConnector1">
            <a:avLst/>
          </a:prstGeom>
          <a:ln w="533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 rot="16200000" flipV="1">
            <a:off x="1285852" y="3000372"/>
            <a:ext cx="142876" cy="142876"/>
          </a:xfrm>
          <a:prstGeom prst="straightConnector1">
            <a:avLst/>
          </a:prstGeom>
          <a:ln w="5334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>
            <a:off x="4714876" y="2357430"/>
            <a:ext cx="214314" cy="1588"/>
          </a:xfrm>
          <a:prstGeom prst="straightConnector1">
            <a:avLst/>
          </a:prstGeom>
          <a:ln w="5207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 rot="16200000" flipH="1">
            <a:off x="4500562" y="3571876"/>
            <a:ext cx="142876" cy="14287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 rot="16200000" flipV="1">
            <a:off x="1821637" y="2821777"/>
            <a:ext cx="285752" cy="71438"/>
          </a:xfrm>
          <a:prstGeom prst="straightConnector1">
            <a:avLst/>
          </a:prstGeom>
          <a:ln w="2413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övegdoboz 66"/>
          <p:cNvSpPr txBox="1"/>
          <p:nvPr/>
        </p:nvSpPr>
        <p:spPr>
          <a:xfrm>
            <a:off x="7429520" y="392906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5167-1862 </a:t>
            </a:r>
          </a:p>
          <a:p>
            <a:r>
              <a:rPr lang="hu-HU" dirty="0" smtClean="0"/>
              <a:t>jármű/irány</a:t>
            </a:r>
            <a:endParaRPr lang="hu-HU" dirty="0"/>
          </a:p>
        </p:txBody>
      </p:sp>
      <p:cxnSp>
        <p:nvCxnSpPr>
          <p:cNvPr id="69" name="Egyenes összekötő nyíllal 68"/>
          <p:cNvCxnSpPr/>
          <p:nvPr/>
        </p:nvCxnSpPr>
        <p:spPr>
          <a:xfrm rot="10800000">
            <a:off x="7500958" y="3643314"/>
            <a:ext cx="928694" cy="158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5929322" y="628652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Tartalom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vizsgálat célja és tárgya</a:t>
            </a:r>
          </a:p>
          <a:p>
            <a:pPr eaLnBrk="1" hangingPunct="1"/>
            <a:r>
              <a:rPr lang="hu-HU" dirty="0" smtClean="0"/>
              <a:t>A vizsgálat módszertana</a:t>
            </a:r>
          </a:p>
          <a:p>
            <a:pPr eaLnBrk="1" hangingPunct="1"/>
            <a:r>
              <a:rPr lang="hu-HU" dirty="0" smtClean="0"/>
              <a:t>Eredmények és példák</a:t>
            </a:r>
          </a:p>
          <a:p>
            <a:pPr eaLnBrk="1" hangingPunct="1"/>
            <a:r>
              <a:rPr lang="hu-HU" dirty="0" smtClean="0"/>
              <a:t>Következtetések, további kutatási irányok</a:t>
            </a:r>
          </a:p>
          <a:p>
            <a:pPr eaLnBrk="1" hangingPunct="1">
              <a:buFontTx/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églalap 6"/>
          <p:cNvSpPr/>
          <p:nvPr/>
        </p:nvSpPr>
        <p:spPr>
          <a:xfrm>
            <a:off x="6000760" y="6143644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7412" name="Picture 4" descr="Kép21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36613"/>
            <a:ext cx="86026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8436" name="Picture 4" descr="Kép22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45026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9460" name="Picture 4" descr="Kép23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576263"/>
            <a:ext cx="8504238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00076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0484" name="Picture 4" descr="Kép24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66750"/>
            <a:ext cx="842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357950" y="62865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Adatok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Következtetések, további kutatási irányok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forgalom összetételének területisége (utazási okok, időbeliség)</a:t>
            </a:r>
          </a:p>
          <a:p>
            <a:pPr eaLnBrk="1" hangingPunct="1"/>
            <a:r>
              <a:rPr lang="hu-HU" dirty="0" smtClean="0"/>
              <a:t>Alapos területi vizsgálatok, több térparaméter bevonásával</a:t>
            </a:r>
          </a:p>
          <a:p>
            <a:pPr eaLnBrk="1" hangingPunct="1"/>
            <a:r>
              <a:rPr lang="hu-HU" dirty="0" smtClean="0"/>
              <a:t>Területhasználat és a forgalom összefüggései („</a:t>
            </a:r>
            <a:r>
              <a:rPr lang="hu-HU" dirty="0" err="1" smtClean="0"/>
              <a:t>land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planning</a:t>
            </a:r>
            <a:r>
              <a:rPr lang="hu-HU" dirty="0" smtClean="0"/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Köszönöm megtisztelő figyelmüket!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vizsgálat célja és tárgya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valós térbeli folyamatok egy újabb, megfogható dimenziójának megismerése </a:t>
            </a:r>
          </a:p>
          <a:p>
            <a:pPr eaLnBrk="1" hangingPunct="1"/>
            <a:r>
              <a:rPr lang="hu-HU" dirty="0" smtClean="0"/>
              <a:t>Közlekedési kereslet és kínálat területi sajátosságai</a:t>
            </a:r>
          </a:p>
          <a:p>
            <a:pPr eaLnBrk="1" hangingPunct="1"/>
            <a:r>
              <a:rPr lang="hu-HU" dirty="0" smtClean="0"/>
              <a:t>Térbeli (honnan-hová) volumene és szerkezete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dirty="0" smtClean="0"/>
              <a:t>A forgalom vizsgálatának eszközei, adatforrásai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1714488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Szövegdoboz 7"/>
          <p:cNvSpPr txBox="1">
            <a:spLocks noChangeArrowheads="1"/>
          </p:cNvSpPr>
          <p:nvPr/>
        </p:nvSpPr>
        <p:spPr bwMode="auto">
          <a:xfrm>
            <a:off x="1428750" y="3357563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Forgalom- és</a:t>
            </a:r>
          </a:p>
          <a:p>
            <a:r>
              <a:rPr lang="hu-HU">
                <a:solidFill>
                  <a:schemeClr val="bg1"/>
                </a:solidFill>
              </a:rPr>
              <a:t>utasszámlálások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0" y="0"/>
          <a:ext cx="9144000" cy="7000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39957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Hátrány</a:t>
                      </a:r>
                      <a:endParaRPr lang="hu-HU" dirty="0"/>
                    </a:p>
                  </a:txBody>
                  <a:tcPr/>
                </a:tc>
              </a:tr>
              <a:tr h="1280844">
                <a:tc>
                  <a:txBody>
                    <a:bodyPr/>
                    <a:lstStyle/>
                    <a:p>
                      <a:r>
                        <a:rPr lang="hu-HU" dirty="0" smtClean="0"/>
                        <a:t>Postai leveles kérdőív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Viszonylag olcsón eljuttatható az alanyokhoz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Költségesebb előkészítés, alacsony visszaküldési ráta</a:t>
                      </a:r>
                      <a:endParaRPr lang="hu-HU" dirty="0"/>
                    </a:p>
                  </a:txBody>
                  <a:tcPr/>
                </a:tc>
              </a:tr>
              <a:tr h="1872003">
                <a:tc>
                  <a:txBody>
                    <a:bodyPr/>
                    <a:lstStyle/>
                    <a:p>
                      <a:r>
                        <a:rPr lang="hu-HU" dirty="0" smtClean="0"/>
                        <a:t>Útinaplók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Egyik legpraktikusabb módszer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Szűkebb kör alkalmas rá, kellően nagy elemszámnál lassabb feldolgozás</a:t>
                      </a:r>
                      <a:endParaRPr lang="hu-HU" dirty="0"/>
                    </a:p>
                  </a:txBody>
                  <a:tcPr/>
                </a:tc>
              </a:tr>
              <a:tr h="1872003">
                <a:tc>
                  <a:txBody>
                    <a:bodyPr/>
                    <a:lstStyle/>
                    <a:p>
                      <a:r>
                        <a:rPr lang="hu-HU" dirty="0" smtClean="0"/>
                        <a:t>Telefonos felmérés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Főleg automatikus esetén, olcsón sok helyre lehetséges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Sok félbeszakadt interjú, növekvő mobiltelefon használat bizonytalanabbá</a:t>
                      </a:r>
                      <a:r>
                        <a:rPr lang="hu-HU" baseline="0" dirty="0" smtClean="0"/>
                        <a:t> teszi</a:t>
                      </a:r>
                      <a:endParaRPr lang="hu-HU" dirty="0"/>
                    </a:p>
                  </a:txBody>
                  <a:tcPr/>
                </a:tc>
              </a:tr>
              <a:tr h="1576423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Személyes interjú (háztartásfelvétel vagy kordonponti kikérdezés)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Legbiztosabb, legpontosabb eredményt éri 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Időigényes, meglehetősen költséges, csökkenő helyre tud eljutni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5910"/>
            <a:ext cx="9144000" cy="60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5857884" y="61436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Térkép </a:t>
            </a:r>
            <a:r>
              <a:rPr lang="hu-HU" dirty="0" smtClean="0"/>
              <a:t>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adatfelvétel helyszínei</a:t>
            </a:r>
            <a:endParaRPr lang="hu-H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9847" t="7846" r="28699" b="50000"/>
          <a:stretch>
            <a:fillRect/>
          </a:stretch>
        </p:blipFill>
        <p:spPr bwMode="auto">
          <a:xfrm>
            <a:off x="4762054" y="1928802"/>
            <a:ext cx="4381946" cy="27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688" t="53253" r="29636" b="876"/>
          <a:stretch>
            <a:fillRect/>
          </a:stretch>
        </p:blipFill>
        <p:spPr bwMode="auto">
          <a:xfrm>
            <a:off x="0" y="1928802"/>
            <a:ext cx="45609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929322" y="621508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Térképek forrása: KTI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Személyközlekedési keresleti és kínálati tényezők egymásráhatása</a:t>
            </a:r>
          </a:p>
        </p:txBody>
      </p:sp>
      <p:pic>
        <p:nvPicPr>
          <p:cNvPr id="7171" name="Diagram 1"/>
          <p:cNvPicPr>
            <a:picLocks noChangeArrowheads="1"/>
          </p:cNvPicPr>
          <p:nvPr/>
        </p:nvPicPr>
        <p:blipFill>
          <a:blip r:embed="rId2"/>
          <a:srcRect l="-24428" r="-24101" b="-1341"/>
          <a:stretch>
            <a:fillRect/>
          </a:stretch>
        </p:blipFill>
        <p:spPr bwMode="auto">
          <a:xfrm>
            <a:off x="684213" y="1484313"/>
            <a:ext cx="763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8195" name="Picture 3" descr="kulfitehergepj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16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399</Words>
  <Application>Microsoft Office PowerPoint</Application>
  <PresentationFormat>Diavetítés a képernyőre (4:3 oldalarány)</PresentationFormat>
  <Paragraphs>85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Alapértelmezett terv</vt:lpstr>
      <vt:lpstr>Csomópontok és főbb áramlási vonalak Magyarországon</vt:lpstr>
      <vt:lpstr>Tartalom</vt:lpstr>
      <vt:lpstr>A vizsgálat célja és tárgya</vt:lpstr>
      <vt:lpstr>A forgalom vizsgálatának eszközei, adatforrásai</vt:lpstr>
      <vt:lpstr>5. dia</vt:lpstr>
      <vt:lpstr>6. dia</vt:lpstr>
      <vt:lpstr>Az adatfelvétel helyszínei</vt:lpstr>
      <vt:lpstr>Személyközlekedési keresleti és kínálati tényezők egymásráhatása</vt:lpstr>
      <vt:lpstr>9. dia</vt:lpstr>
      <vt:lpstr>10. dia</vt:lpstr>
      <vt:lpstr>11. dia</vt:lpstr>
      <vt:lpstr>12. dia</vt:lpstr>
      <vt:lpstr>13. dia</vt:lpstr>
      <vt:lpstr>14. dia</vt:lpstr>
      <vt:lpstr>A megyéken belül és a megyék közötti forgalom arányai</vt:lpstr>
      <vt:lpstr>40 legforgalmasabb reláció (D4) </vt:lpstr>
      <vt:lpstr>404</vt:lpstr>
      <vt:lpstr>40 legforgalmasabb reláció (D1) </vt:lpstr>
      <vt:lpstr>19. dia</vt:lpstr>
      <vt:lpstr>20. dia</vt:lpstr>
      <vt:lpstr>21. dia</vt:lpstr>
      <vt:lpstr>22. dia</vt:lpstr>
      <vt:lpstr>23. dia</vt:lpstr>
      <vt:lpstr>24. dia</vt:lpstr>
      <vt:lpstr>Következtetések, további kutatási irányok</vt:lpstr>
      <vt:lpstr>Köszönöm megtisztelő figyelmüket!</vt:lpstr>
    </vt:vector>
  </TitlesOfParts>
  <Company>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Csomópontok és főbb áramlási vonalak Magyarországon</dc:title>
  <dc:creator>a</dc:creator>
  <cp:lastModifiedBy>Vilmos Oszter</cp:lastModifiedBy>
  <cp:revision>102</cp:revision>
  <dcterms:created xsi:type="dcterms:W3CDTF">2012-11-01T13:36:50Z</dcterms:created>
  <dcterms:modified xsi:type="dcterms:W3CDTF">2012-11-09T22:57:44Z</dcterms:modified>
</cp:coreProperties>
</file>